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Lst>
  <p:sldSz cx="18288000" cy="10287000"/>
  <p:notesSz cx="6858000" cy="9144000"/>
  <p:embeddedFontLst>
    <p:embeddedFont>
      <p:font typeface="Arial Bold" charset="1" panose="020B0802020202020204"/>
      <p:regular r:id="rId134"/>
    </p:embeddedFont>
    <p:embeddedFont>
      <p:font typeface="Daydream" charset="1" panose="00000000000000000000"/>
      <p:regular r:id="rId135"/>
    </p:embeddedFont>
    <p:embeddedFont>
      <p:font typeface="Old Standard Bold" charset="1" panose="02040503050505020303"/>
      <p:regular r:id="rId136"/>
    </p:embeddedFont>
    <p:embeddedFont>
      <p:font typeface="Arial" charset="1" panose="020B0502020202020204"/>
      <p:regular r:id="rId137"/>
    </p:embeddedFont>
    <p:embeddedFont>
      <p:font typeface="Questrial" charset="1" panose="02000000000000000000"/>
      <p:regular r:id="rId138"/>
    </p:embeddedFont>
    <p:embeddedFont>
      <p:font typeface="Arial Italics" charset="1" panose="020B0502020202090204"/>
      <p:regular r:id="rId139"/>
    </p:embeddedFont>
    <p:embeddedFont>
      <p:font typeface="Arial Bold Italics" charset="1" panose="020B0802020202090204"/>
      <p:regular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fonts/font134.fntdata" Type="http://schemas.openxmlformats.org/officeDocument/2006/relationships/font"/><Relationship Id="rId135" Target="fonts/font135.fntdata" Type="http://schemas.openxmlformats.org/officeDocument/2006/relationships/font"/><Relationship Id="rId136" Target="fonts/font136.fntdata" Type="http://schemas.openxmlformats.org/officeDocument/2006/relationships/font"/><Relationship Id="rId137" Target="fonts/font137.fntdata" Type="http://schemas.openxmlformats.org/officeDocument/2006/relationships/font"/><Relationship Id="rId138" Target="fonts/font138.fntdata" Type="http://schemas.openxmlformats.org/officeDocument/2006/relationships/font"/><Relationship Id="rId139" Target="fonts/font139.fntdata" Type="http://schemas.openxmlformats.org/officeDocument/2006/relationships/font"/><Relationship Id="rId14" Target="slides/slide9.xml" Type="http://schemas.openxmlformats.org/officeDocument/2006/relationships/slide"/><Relationship Id="rId140" Target="fonts/font140.fntdata" Type="http://schemas.openxmlformats.org/officeDocument/2006/relationships/font"/><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10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0.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111.png" Type="http://schemas.openxmlformats.org/officeDocument/2006/relationships/image"/><Relationship Id="rId3" Target="../media/image11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11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11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115.png" Type="http://schemas.openxmlformats.org/officeDocument/2006/relationships/image"/><Relationship Id="rId3" Target="../media/image11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11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11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82.png" Type="http://schemas.openxmlformats.org/officeDocument/2006/relationships/image"/><Relationship Id="rId12" Target="../media/image83.svg" Type="http://schemas.openxmlformats.org/officeDocument/2006/relationships/image"/><Relationship Id="rId13" Target="../media/image84.png" Type="http://schemas.openxmlformats.org/officeDocument/2006/relationships/image"/><Relationship Id="rId14" Target="../media/image85.svg" Type="http://schemas.openxmlformats.org/officeDocument/2006/relationships/image"/><Relationship Id="rId15" Target="../media/image86.png" Type="http://schemas.openxmlformats.org/officeDocument/2006/relationships/image"/><Relationship Id="rId16" Target="../media/image87.svg" Type="http://schemas.openxmlformats.org/officeDocument/2006/relationships/image"/><Relationship Id="rId2" Target="../media/image119.png" Type="http://schemas.openxmlformats.org/officeDocument/2006/relationships/image"/><Relationship Id="rId3" Target="../media/image120.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78.png" Type="http://schemas.openxmlformats.org/officeDocument/2006/relationships/image"/><Relationship Id="rId8" Target="../media/image79.svg" Type="http://schemas.openxmlformats.org/officeDocument/2006/relationships/image"/><Relationship Id="rId9" Target="../media/image8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4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26" Target="../media/image38.png" Type="http://schemas.openxmlformats.org/officeDocument/2006/relationships/image"/><Relationship Id="rId27" Target="../media/image39.svg" Type="http://schemas.openxmlformats.org/officeDocument/2006/relationships/image"/><Relationship Id="rId28" Target="../media/image40.png" Type="http://schemas.openxmlformats.org/officeDocument/2006/relationships/image"/><Relationship Id="rId29" Target="../media/image41.svg" Type="http://schemas.openxmlformats.org/officeDocument/2006/relationships/image"/><Relationship Id="rId3" Target="../media/image15.svg" Type="http://schemas.openxmlformats.org/officeDocument/2006/relationships/image"/><Relationship Id="rId30" Target="../media/image42.png" Type="http://schemas.openxmlformats.org/officeDocument/2006/relationships/image"/><Relationship Id="rId31" Target="../media/image43.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4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54.png" Type="http://schemas.openxmlformats.org/officeDocument/2006/relationships/image"/><Relationship Id="rId3" Target="../media/image55.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2" Target="../media/image57.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5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6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67.png" Type="http://schemas.openxmlformats.org/officeDocument/2006/relationships/image"/><Relationship Id="rId3" Target="../media/image68.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2" Target="../media/image69.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7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71.png" Type="http://schemas.openxmlformats.org/officeDocument/2006/relationships/image"/><Relationship Id="rId3" Target="../media/image7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7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7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34.png" Type="http://schemas.openxmlformats.org/officeDocument/2006/relationships/image"/><Relationship Id="rId6" Target="../media/image35.svg" Type="http://schemas.openxmlformats.org/officeDocument/2006/relationships/image"/><Relationship Id="rId7" Target="../media/image36.png" Type="http://schemas.openxmlformats.org/officeDocument/2006/relationships/image"/><Relationship Id="rId8" Target="../media/image37.svg" Type="http://schemas.openxmlformats.org/officeDocument/2006/relationships/image"/><Relationship Id="rId9" Target="../media/image38.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7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82.png" Type="http://schemas.openxmlformats.org/officeDocument/2006/relationships/image"/><Relationship Id="rId12" Target="../media/image83.svg" Type="http://schemas.openxmlformats.org/officeDocument/2006/relationships/image"/><Relationship Id="rId13" Target="../media/image84.png" Type="http://schemas.openxmlformats.org/officeDocument/2006/relationships/image"/><Relationship Id="rId14" Target="../media/image85.svg" Type="http://schemas.openxmlformats.org/officeDocument/2006/relationships/image"/><Relationship Id="rId15" Target="../media/image86.png" Type="http://schemas.openxmlformats.org/officeDocument/2006/relationships/image"/><Relationship Id="rId16" Target="../media/image87.svg" Type="http://schemas.openxmlformats.org/officeDocument/2006/relationships/image"/><Relationship Id="rId2" Target="../media/image76.png" Type="http://schemas.openxmlformats.org/officeDocument/2006/relationships/image"/><Relationship Id="rId3" Target="../media/image77.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78.png" Type="http://schemas.openxmlformats.org/officeDocument/2006/relationships/image"/><Relationship Id="rId8" Target="../media/image79.svg" Type="http://schemas.openxmlformats.org/officeDocument/2006/relationships/image"/><Relationship Id="rId9" Target="../media/image80.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14" Target="../media/image40.png" Type="http://schemas.openxmlformats.org/officeDocument/2006/relationships/image"/><Relationship Id="rId15" Target="../media/image41.svg" Type="http://schemas.openxmlformats.org/officeDocument/2006/relationships/image"/><Relationship Id="rId16" Target="../media/image42.png" Type="http://schemas.openxmlformats.org/officeDocument/2006/relationships/image"/><Relationship Id="rId17" Target="../media/image43.svg" Type="http://schemas.openxmlformats.org/officeDocument/2006/relationships/image"/><Relationship Id="rId2" Target="../media/image88.png" Type="http://schemas.openxmlformats.org/officeDocument/2006/relationships/image"/><Relationship Id="rId3" Target="../media/image89.png" Type="http://schemas.openxmlformats.org/officeDocument/2006/relationships/image"/><Relationship Id="rId4" Target="../media/image90.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34.png" Type="http://schemas.openxmlformats.org/officeDocument/2006/relationships/image"/><Relationship Id="rId9" Target="../media/image35.sv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91.png" Type="http://schemas.openxmlformats.org/officeDocument/2006/relationships/image"/><Relationship Id="rId3" Target="../media/image9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1.svg" Type="http://schemas.openxmlformats.org/officeDocument/2006/relationships/image"/><Relationship Id="rId11" Target="../media/image102.png" Type="http://schemas.openxmlformats.org/officeDocument/2006/relationships/image"/><Relationship Id="rId12" Target="../media/image103.svg" Type="http://schemas.openxmlformats.org/officeDocument/2006/relationships/image"/><Relationship Id="rId13" Target="../media/image104.png" Type="http://schemas.openxmlformats.org/officeDocument/2006/relationships/image"/><Relationship Id="rId14" Target="../media/image105.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svg" Type="http://schemas.openxmlformats.org/officeDocument/2006/relationships/image"/><Relationship Id="rId19" Target="../media/image38.png" Type="http://schemas.openxmlformats.org/officeDocument/2006/relationships/image"/><Relationship Id="rId2" Target="../media/image93.png" Type="http://schemas.openxmlformats.org/officeDocument/2006/relationships/image"/><Relationship Id="rId20" Target="../media/image39.svg" Type="http://schemas.openxmlformats.org/officeDocument/2006/relationships/image"/><Relationship Id="rId21" Target="../media/image40.png" Type="http://schemas.openxmlformats.org/officeDocument/2006/relationships/image"/><Relationship Id="rId22" Target="../media/image41.svg" Type="http://schemas.openxmlformats.org/officeDocument/2006/relationships/image"/><Relationship Id="rId23" Target="../media/image42.png" Type="http://schemas.openxmlformats.org/officeDocument/2006/relationships/image"/><Relationship Id="rId24" Target="../media/image43.svg" Type="http://schemas.openxmlformats.org/officeDocument/2006/relationships/image"/><Relationship Id="rId3" Target="../media/image94.svg" Type="http://schemas.openxmlformats.org/officeDocument/2006/relationships/image"/><Relationship Id="rId4" Target="../media/image95.png" Type="http://schemas.openxmlformats.org/officeDocument/2006/relationships/image"/><Relationship Id="rId5" Target="../media/image96.png" Type="http://schemas.openxmlformats.org/officeDocument/2006/relationships/image"/><Relationship Id="rId6" Target="../media/image97.svg" Type="http://schemas.openxmlformats.org/officeDocument/2006/relationships/image"/><Relationship Id="rId7" Target="../media/image98.png" Type="http://schemas.openxmlformats.org/officeDocument/2006/relationships/image"/><Relationship Id="rId8" Target="../media/image99.svg" Type="http://schemas.openxmlformats.org/officeDocument/2006/relationships/image"/><Relationship Id="rId9" Target="../media/image100.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106.png" Type="http://schemas.openxmlformats.org/officeDocument/2006/relationships/image"/><Relationship Id="rId3" Target="../media/image107.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34.png" Type="http://schemas.openxmlformats.org/officeDocument/2006/relationships/image"/><Relationship Id="rId8" Target="../media/image35.svg" Type="http://schemas.openxmlformats.org/officeDocument/2006/relationships/image"/><Relationship Id="rId9" Target="../media/image36.pn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2" Target="../media/image108.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B85EFF"/>
                </a:solidFill>
                <a:latin typeface="Arial Bold"/>
                <a:ea typeface="Arial Bold"/>
                <a:cs typeface="Arial Bold"/>
                <a:sym typeface="Arial Bold"/>
              </a:rPr>
              <a:t>WORLD WAR II</a:t>
            </a:r>
          </a:p>
        </p:txBody>
      </p:sp>
      <p:sp>
        <p:nvSpPr>
          <p:cNvPr name="TextBox 5" id="5"/>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world war ii</a:t>
            </a:r>
          </a:p>
        </p:txBody>
      </p:sp>
      <p:sp>
        <p:nvSpPr>
          <p:cNvPr name="TextBox 6" id="6"/>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B85EFF"/>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B661F8"/>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Anschluss, 1938</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First on the list for Lebensraum was </a:t>
            </a:r>
            <a:r>
              <a:rPr lang="en-US" sz="3000" b="true">
                <a:solidFill>
                  <a:srgbClr val="000000"/>
                </a:solidFill>
                <a:latin typeface="Arial Bold"/>
                <a:ea typeface="Arial Bold"/>
                <a:cs typeface="Arial Bold"/>
                <a:sym typeface="Arial Bold"/>
              </a:rPr>
              <a:t>Austria</a:t>
            </a:r>
            <a:r>
              <a:rPr lang="en-US" sz="3000">
                <a:solidFill>
                  <a:srgbClr val="000000"/>
                </a:solidFill>
                <a:latin typeface="Arial"/>
                <a:ea typeface="Arial"/>
                <a:cs typeface="Arial"/>
                <a:sym typeface="Arial"/>
              </a:rPr>
              <a:t>: a German-speaking country, Hitler's birthplace and somewhere the Nazi Party had strong support. The Treaty of Versailles had specifically forbidden Germany and Austria to unite. </a:t>
            </a:r>
          </a:p>
          <a:p>
            <a:pPr algn="l">
              <a:lnSpc>
                <a:spcPts val="4200"/>
              </a:lnSpc>
            </a:pPr>
            <a:r>
              <a:rPr lang="en-US" sz="3000">
                <a:solidFill>
                  <a:srgbClr val="000000"/>
                </a:solidFill>
                <a:latin typeface="Arial"/>
                <a:ea typeface="Arial"/>
                <a:cs typeface="Arial"/>
                <a:sym typeface="Arial"/>
              </a:rPr>
              <a:t>In February 1938, Hitler threatened the Austrian Chancellor with war unless he let Austrian Nazis into his government. The Chancellor tried to limit the Nazis' grasp on power but was replaced by a Nazi chancellor, who immediately invited German troops to enter Austria. An agreement was then signed, absorbing Austria into the Third Reich. Hitler entered the Austrian capital Vienna, greeted by cheering crowds.</a:t>
            </a:r>
          </a:p>
          <a:p>
            <a:pPr algn="l">
              <a:lnSpc>
                <a:spcPts val="4200"/>
              </a:lnSpc>
            </a:pPr>
            <a:r>
              <a:rPr lang="en-US" sz="3000">
                <a:solidFill>
                  <a:srgbClr val="000000"/>
                </a:solidFill>
                <a:latin typeface="Arial"/>
                <a:ea typeface="Arial"/>
                <a:cs typeface="Arial"/>
                <a:sym typeface="Arial"/>
              </a:rPr>
              <a:t>France and Britain, again, did not react.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3120841" y="0"/>
            <a:ext cx="12046318" cy="9725311"/>
          </a:xfrm>
          <a:custGeom>
            <a:avLst/>
            <a:gdLst/>
            <a:ahLst/>
            <a:cxnLst/>
            <a:rect r="r" b="b" t="t" l="l"/>
            <a:pathLst>
              <a:path h="9725311" w="12046318">
                <a:moveTo>
                  <a:pt x="0" y="0"/>
                </a:moveTo>
                <a:lnTo>
                  <a:pt x="12046318" y="0"/>
                </a:lnTo>
                <a:lnTo>
                  <a:pt x="12046318" y="9725311"/>
                </a:lnTo>
                <a:lnTo>
                  <a:pt x="0" y="9725311"/>
                </a:lnTo>
                <a:lnTo>
                  <a:pt x="0" y="0"/>
                </a:lnTo>
                <a:close/>
              </a:path>
            </a:pathLst>
          </a:custGeom>
          <a:blipFill>
            <a:blip r:embed="rId2"/>
            <a:stretch>
              <a:fillRect l="-3289" t="-5771" r="-4385" b="-5432"/>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The Emergency Powers Act 1939</a:t>
            </a:r>
          </a:p>
        </p:txBody>
      </p:sp>
      <p:sp>
        <p:nvSpPr>
          <p:cNvPr name="TextBox 7" id="7"/>
          <p:cNvSpPr txBox="true"/>
          <p:nvPr/>
        </p:nvSpPr>
        <p:spPr>
          <a:xfrm rot="0">
            <a:off x="1028700" y="2120899"/>
            <a:ext cx="9271074"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This period in Ireland was named 'the Emergency' after a law called </a:t>
            </a:r>
            <a:r>
              <a:rPr lang="en-US" sz="3000" b="true">
                <a:solidFill>
                  <a:srgbClr val="000000"/>
                </a:solidFill>
                <a:latin typeface="Arial Bold"/>
                <a:ea typeface="Arial Bold"/>
                <a:cs typeface="Arial Bold"/>
                <a:sym typeface="Arial Bold"/>
              </a:rPr>
              <a:t>The Emergency Powers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Act </a:t>
            </a:r>
            <a:r>
              <a:rPr lang="en-US" sz="3000">
                <a:solidFill>
                  <a:srgbClr val="000000"/>
                </a:solidFill>
                <a:latin typeface="Arial"/>
                <a:ea typeface="Arial"/>
                <a:cs typeface="Arial"/>
                <a:sym typeface="Arial"/>
              </a:rPr>
              <a:t>was passed by government after the war was declared. Under it, the government to go to great lengths to ensure that Ireland stayed neutral. Newspapers were strictly censored: they could not share any news that might show a bias towards either side. Plays, poetry and books were also censored. Even people's post could be opened and examined if the government felt the need to do so.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10299774" y="2244724"/>
            <a:ext cx="6639486" cy="7480586"/>
          </a:xfrm>
          <a:custGeom>
            <a:avLst/>
            <a:gdLst/>
            <a:ahLst/>
            <a:cxnLst/>
            <a:rect r="r" b="b" t="t" l="l"/>
            <a:pathLst>
              <a:path h="7480586" w="6639486">
                <a:moveTo>
                  <a:pt x="0" y="0"/>
                </a:moveTo>
                <a:lnTo>
                  <a:pt x="6639486" y="0"/>
                </a:lnTo>
                <a:lnTo>
                  <a:pt x="6639486" y="7480587"/>
                </a:lnTo>
                <a:lnTo>
                  <a:pt x="0" y="7480587"/>
                </a:lnTo>
                <a:lnTo>
                  <a:pt x="0" y="0"/>
                </a:lnTo>
                <a:close/>
              </a:path>
            </a:pathLst>
          </a:custGeom>
          <a:blipFill>
            <a:blip r:embed="rId2"/>
            <a:stretch>
              <a:fillRect l="0" t="0" r="0" b="0"/>
            </a:stretch>
          </a:blipFill>
        </p:spPr>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252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neutrality.</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Ireland stay neutral during World War II?</a:t>
            </a:r>
          </a:p>
          <a:p>
            <a:pPr algn="l" marL="539749" indent="-269875" lvl="1">
              <a:lnSpc>
                <a:spcPts val="3499"/>
              </a:lnSpc>
              <a:buAutoNum type="arabicPeriod" startAt="1"/>
            </a:pPr>
            <a:r>
              <a:rPr lang="en-US" sz="2499">
                <a:solidFill>
                  <a:srgbClr val="0DA33B"/>
                </a:solidFill>
                <a:latin typeface="Arial"/>
                <a:ea typeface="Arial"/>
                <a:cs typeface="Arial"/>
                <a:sym typeface="Arial"/>
              </a:rPr>
              <a:t>What evidence is there that Ireland favoured the Allied side?</a:t>
            </a:r>
          </a:p>
          <a:p>
            <a:pPr algn="l" marL="539749" indent="-269875" lvl="1">
              <a:lnSpc>
                <a:spcPts val="3499"/>
              </a:lnSpc>
              <a:buAutoNum type="arabicPeriod" startAt="1"/>
            </a:pPr>
            <a:r>
              <a:rPr lang="en-US" sz="2499">
                <a:solidFill>
                  <a:srgbClr val="0DA33B"/>
                </a:solidFill>
                <a:latin typeface="Arial"/>
                <a:ea typeface="Arial"/>
                <a:cs typeface="Arial"/>
                <a:sym typeface="Arial"/>
              </a:rPr>
              <a:t>What changes were introduced by the Emergency Powers Act 1933?</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that strict censorship was introduced in Ireland during World War II?</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252 (Artefact, 2nd Edition)</a:t>
            </a:r>
          </a:p>
        </p:txBody>
      </p:sp>
      <p:sp>
        <p:nvSpPr>
          <p:cNvPr name="TextBox 7" id="7"/>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spc="9" b="true">
                <a:solidFill>
                  <a:srgbClr val="000000"/>
                </a:solidFill>
                <a:latin typeface="Arial Bold"/>
                <a:ea typeface="Arial Bold"/>
                <a:cs typeface="Arial Bold"/>
                <a:sym typeface="Arial Bold"/>
              </a:rPr>
              <a:t>1. </a:t>
            </a:r>
            <a:r>
              <a:rPr lang="en-US" sz="2499" spc="9">
                <a:solidFill>
                  <a:srgbClr val="000000"/>
                </a:solidFill>
                <a:latin typeface="Arial"/>
                <a:ea typeface="Arial"/>
                <a:cs typeface="Arial"/>
                <a:sym typeface="Arial"/>
              </a:rPr>
              <a:t>Neutrality: not fighting in the war and not supporting either side. </a:t>
            </a:r>
          </a:p>
          <a:p>
            <a:pPr algn="l">
              <a:lnSpc>
                <a:spcPts val="3499"/>
              </a:lnSpc>
            </a:pPr>
            <a:r>
              <a:rPr lang="en-US" sz="2499" spc="9" b="true">
                <a:solidFill>
                  <a:srgbClr val="000000"/>
                </a:solidFill>
                <a:latin typeface="Arial Bold"/>
                <a:ea typeface="Arial Bold"/>
                <a:cs typeface="Arial Bold"/>
                <a:sym typeface="Arial Bold"/>
              </a:rPr>
              <a:t>2. </a:t>
            </a:r>
            <a:r>
              <a:rPr lang="en-US" sz="2499" spc="9">
                <a:solidFill>
                  <a:srgbClr val="000000"/>
                </a:solidFill>
                <a:latin typeface="Arial"/>
                <a:ea typeface="Arial"/>
                <a:cs typeface="Arial"/>
                <a:sym typeface="Arial"/>
              </a:rPr>
              <a:t>Ireland wanted to continue to show its independence from Britain; Ireland was ill-prepared to fight in a war; Ireland’s economy was weak; political parties wanted to stay out of World War II. </a:t>
            </a:r>
          </a:p>
          <a:p>
            <a:pPr algn="l">
              <a:lnSpc>
                <a:spcPts val="3499"/>
              </a:lnSpc>
            </a:pPr>
            <a:r>
              <a:rPr lang="en-US" sz="2499" spc="9" b="true">
                <a:solidFill>
                  <a:srgbClr val="000000"/>
                </a:solidFill>
                <a:latin typeface="Arial Bold"/>
                <a:ea typeface="Arial Bold"/>
                <a:cs typeface="Arial Bold"/>
                <a:sym typeface="Arial Bold"/>
              </a:rPr>
              <a:t>3. </a:t>
            </a:r>
            <a:r>
              <a:rPr lang="en-US" sz="2499" spc="9">
                <a:solidFill>
                  <a:srgbClr val="000000"/>
                </a:solidFill>
                <a:latin typeface="Arial"/>
                <a:ea typeface="Arial"/>
                <a:cs typeface="Arial"/>
                <a:sym typeface="Arial"/>
              </a:rPr>
              <a:t>Ireland allowed Allied planes to fly over Donegal from Northern Ireland; Ireland passed on weather reports and intelligence on sightings of U-boats and German shipping in Irish waters to the Allies; German airmen were imprisoned if caught, while British and Americans were allowed to ‘escape’ over the border; Irish fire brigades went to Belfast to help after the bombings; around 50,000 Irishmen joined the British Army. </a:t>
            </a:r>
          </a:p>
          <a:p>
            <a:pPr algn="l">
              <a:lnSpc>
                <a:spcPts val="3499"/>
              </a:lnSpc>
            </a:pPr>
            <a:r>
              <a:rPr lang="en-US" sz="2499" spc="9" b="true">
                <a:solidFill>
                  <a:srgbClr val="000000"/>
                </a:solidFill>
                <a:latin typeface="Arial Bold"/>
                <a:ea typeface="Arial Bold"/>
                <a:cs typeface="Arial Bold"/>
                <a:sym typeface="Arial Bold"/>
              </a:rPr>
              <a:t>4. </a:t>
            </a:r>
            <a:r>
              <a:rPr lang="en-US" sz="2499" spc="9">
                <a:solidFill>
                  <a:srgbClr val="000000"/>
                </a:solidFill>
                <a:latin typeface="Arial"/>
                <a:ea typeface="Arial"/>
                <a:cs typeface="Arial"/>
                <a:sym typeface="Arial"/>
              </a:rPr>
              <a:t>The Emergency Powers Act meant that the government could go to great lengths to ensure that Ireland stayed neutral: newspapers were censored, along with plays, poetry and books, and people’s private post could even be opened.</a:t>
            </a:r>
          </a:p>
          <a:p>
            <a:pPr algn="l">
              <a:lnSpc>
                <a:spcPts val="3499"/>
              </a:lnSpc>
            </a:pPr>
            <a:r>
              <a:rPr lang="en-US" sz="2499" spc="9" b="true">
                <a:solidFill>
                  <a:srgbClr val="000000"/>
                </a:solidFill>
                <a:latin typeface="Arial Bold"/>
                <a:ea typeface="Arial Bold"/>
                <a:cs typeface="Arial Bold"/>
                <a:sym typeface="Arial Bold"/>
              </a:rPr>
              <a:t>5. </a:t>
            </a:r>
            <a:r>
              <a:rPr lang="en-US" sz="2499" spc="9">
                <a:solidFill>
                  <a:srgbClr val="000000"/>
                </a:solidFill>
                <a:latin typeface="Arial"/>
                <a:ea typeface="Arial"/>
                <a:cs typeface="Arial"/>
                <a:sym typeface="Arial"/>
              </a:rPr>
              <a:t>Strict censorship was introduced so that newspapers could not share any news that might show a bias towards either side. Ireland had to be seen to be neutral.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26808"/>
            <a:ext cx="18288000" cy="1109980"/>
          </a:xfrm>
          <a:prstGeom prst="rect">
            <a:avLst/>
          </a:prstGeom>
        </p:spPr>
        <p:txBody>
          <a:bodyPr anchor="t" rtlCol="false" tIns="0" lIns="0" bIns="0" rIns="0">
            <a:spAutoFit/>
          </a:bodyPr>
          <a:lstStyle/>
          <a:p>
            <a:pPr algn="ctr">
              <a:lnSpc>
                <a:spcPts val="8120"/>
              </a:lnSpc>
            </a:pPr>
            <a:r>
              <a:rPr lang="en-US" b="true" sz="5800">
                <a:solidFill>
                  <a:srgbClr val="363371"/>
                </a:solidFill>
                <a:latin typeface="Arial Bold"/>
                <a:ea typeface="Arial Bold"/>
                <a:cs typeface="Arial Bold"/>
                <a:sym typeface="Arial Bold"/>
              </a:rPr>
              <a:t>25.6.3: IMPACT OF WORLD WAR II ON IRELAND</a:t>
            </a:r>
          </a:p>
        </p:txBody>
      </p:sp>
      <p:sp>
        <p:nvSpPr>
          <p:cNvPr name="TextBox 4" id="4"/>
          <p:cNvSpPr txBox="true"/>
          <p:nvPr/>
        </p:nvSpPr>
        <p:spPr>
          <a:xfrm rot="0">
            <a:off x="0" y="3948422"/>
            <a:ext cx="18288000" cy="904875"/>
          </a:xfrm>
          <a:prstGeom prst="rect">
            <a:avLst/>
          </a:prstGeom>
        </p:spPr>
        <p:txBody>
          <a:bodyPr anchor="t" rtlCol="false" tIns="0" lIns="0" bIns="0" rIns="0">
            <a:spAutoFit/>
          </a:bodyPr>
          <a:lstStyle/>
          <a:p>
            <a:pPr algn="ctr">
              <a:lnSpc>
                <a:spcPts val="6900"/>
              </a:lnSpc>
            </a:pPr>
            <a:r>
              <a:rPr lang="en-US" sz="6000" spc="1440">
                <a:solidFill>
                  <a:srgbClr val="FFFFFF"/>
                </a:solidFill>
                <a:latin typeface="Daydream"/>
                <a:ea typeface="Daydream"/>
                <a:cs typeface="Daydream"/>
                <a:sym typeface="Daydream"/>
              </a:rPr>
              <a:t>25.6.3: impact of world war ii on ireland</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Shortages and rationing</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Ireland relied on imports of food and other items. This was a problem during the war as German U-boats were stopping British ships from bring supplies to and from Britain, affecting imports and exports to Ireland. Seán Lemass was appointed as </a:t>
            </a:r>
            <a:r>
              <a:rPr lang="en-US" sz="3000" b="true">
                <a:solidFill>
                  <a:srgbClr val="000000"/>
                </a:solidFill>
                <a:latin typeface="Arial Bold"/>
                <a:ea typeface="Arial Bold"/>
                <a:cs typeface="Arial Bold"/>
                <a:sym typeface="Arial Bold"/>
              </a:rPr>
              <a:t>Minister for Supplies</a:t>
            </a:r>
            <a:r>
              <a:rPr lang="en-US" sz="3000">
                <a:solidFill>
                  <a:srgbClr val="000000"/>
                </a:solidFill>
                <a:latin typeface="Arial"/>
                <a:ea typeface="Arial"/>
                <a:cs typeface="Arial"/>
                <a:sym typeface="Arial"/>
              </a:rPr>
              <a:t> during the war. He had to make sure Ireland had enough essentials to keep functioning in wartime. To achieve this, he set up the </a:t>
            </a:r>
            <a:r>
              <a:rPr lang="en-US" sz="3000" b="true">
                <a:solidFill>
                  <a:srgbClr val="000000"/>
                </a:solidFill>
                <a:latin typeface="Arial Bold"/>
                <a:ea typeface="Arial Bold"/>
                <a:cs typeface="Arial Bold"/>
                <a:sym typeface="Arial Bold"/>
              </a:rPr>
              <a:t>Irish Shipping Ltd.</a:t>
            </a:r>
            <a:r>
              <a:rPr lang="en-US" sz="3000">
                <a:solidFill>
                  <a:srgbClr val="000000"/>
                </a:solidFill>
                <a:latin typeface="Arial"/>
                <a:ea typeface="Arial"/>
                <a:cs typeface="Arial"/>
                <a:sym typeface="Arial"/>
              </a:rPr>
              <a:t> to transport goods to Ireland in 15 cargo ships. Fuel and some foods remained in short supply, however. Lemass also set up the Compulsory Tillage Scheme, which meant that all farmers had to till a certain acreage of wheat. The flour was poor quality and the bread was nicknamed </a:t>
            </a:r>
            <a:r>
              <a:rPr lang="en-US" sz="3000" b="true">
                <a:solidFill>
                  <a:srgbClr val="000000"/>
                </a:solidFill>
                <a:latin typeface="Arial Bold"/>
                <a:ea typeface="Arial Bold"/>
                <a:cs typeface="Arial Bold"/>
                <a:sym typeface="Arial Bold"/>
              </a:rPr>
              <a:t>black bread</a:t>
            </a:r>
            <a:r>
              <a:rPr lang="en-US" sz="3000">
                <a:solidFill>
                  <a:srgbClr val="000000"/>
                </a:solidFill>
                <a:latin typeface="Arial"/>
                <a:ea typeface="Arial"/>
                <a:cs typeface="Arial"/>
                <a:sym typeface="Arial"/>
              </a:rPr>
              <a:t>. </a:t>
            </a:r>
          </a:p>
          <a:p>
            <a:pPr algn="l">
              <a:lnSpc>
                <a:spcPts val="4200"/>
              </a:lnSpc>
            </a:pPr>
            <a:r>
              <a:rPr lang="en-US" sz="3000">
                <a:solidFill>
                  <a:srgbClr val="000000"/>
                </a:solidFill>
                <a:latin typeface="Arial"/>
                <a:ea typeface="Arial"/>
                <a:cs typeface="Arial"/>
                <a:sym typeface="Arial"/>
              </a:rPr>
              <a:t>Limits on food, clothes, footwear and so forth were introduced due to the shortages. People were given ration books, which contained coupons that could be exchanged for goods in shops. This method of </a:t>
            </a:r>
            <a:r>
              <a:rPr lang="en-US" sz="3000" b="true">
                <a:solidFill>
                  <a:srgbClr val="000000"/>
                </a:solidFill>
                <a:latin typeface="Arial Bold"/>
                <a:ea typeface="Arial Bold"/>
                <a:cs typeface="Arial Bold"/>
                <a:sym typeface="Arial Bold"/>
              </a:rPr>
              <a:t>rationing </a:t>
            </a:r>
            <a:r>
              <a:rPr lang="en-US" sz="3000" u="sng">
                <a:solidFill>
                  <a:srgbClr val="000000"/>
                </a:solidFill>
                <a:latin typeface="Arial"/>
                <a:ea typeface="Arial"/>
                <a:cs typeface="Arial"/>
                <a:sym typeface="Arial"/>
              </a:rPr>
              <a:t>limited the goods people could buy in a fixed amount</a:t>
            </a:r>
            <a:r>
              <a:rPr lang="en-US" sz="3000">
                <a:solidFill>
                  <a:srgbClr val="000000"/>
                </a:solidFill>
                <a:latin typeface="Arial"/>
                <a:ea typeface="Arial"/>
                <a:cs typeface="Arial"/>
                <a:sym typeface="Arial"/>
              </a:rPr>
              <a:t>. Tea, flour, butter, sugar, petrol and other essentials were hard to get. People dried out and reused their tea leaves.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6322975" cy="9612070"/>
          </a:xfrm>
          <a:custGeom>
            <a:avLst/>
            <a:gdLst/>
            <a:ahLst/>
            <a:cxnLst/>
            <a:rect r="r" b="b" t="t" l="l"/>
            <a:pathLst>
              <a:path h="9612070" w="6322975">
                <a:moveTo>
                  <a:pt x="0" y="0"/>
                </a:moveTo>
                <a:lnTo>
                  <a:pt x="6322975" y="0"/>
                </a:lnTo>
                <a:lnTo>
                  <a:pt x="6322975" y="9612070"/>
                </a:lnTo>
                <a:lnTo>
                  <a:pt x="0" y="9612070"/>
                </a:lnTo>
                <a:lnTo>
                  <a:pt x="0" y="0"/>
                </a:lnTo>
                <a:close/>
              </a:path>
            </a:pathLst>
          </a:custGeom>
          <a:blipFill>
            <a:blip r:embed="rId2"/>
            <a:stretch>
              <a:fillRect l="-4774" t="-3544" r="-9308" b="-1933"/>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9" id="9"/>
          <p:cNvSpPr/>
          <p:nvPr/>
        </p:nvSpPr>
        <p:spPr>
          <a:xfrm flipH="false" flipV="false" rot="0">
            <a:off x="9808033" y="0"/>
            <a:ext cx="7131227" cy="9725311"/>
          </a:xfrm>
          <a:custGeom>
            <a:avLst/>
            <a:gdLst/>
            <a:ahLst/>
            <a:cxnLst/>
            <a:rect r="r" b="b" t="t" l="l"/>
            <a:pathLst>
              <a:path h="9725311" w="7131227">
                <a:moveTo>
                  <a:pt x="0" y="0"/>
                </a:moveTo>
                <a:lnTo>
                  <a:pt x="7131227" y="0"/>
                </a:lnTo>
                <a:lnTo>
                  <a:pt x="7131227" y="9725311"/>
                </a:lnTo>
                <a:lnTo>
                  <a:pt x="0" y="9725311"/>
                </a:lnTo>
                <a:lnTo>
                  <a:pt x="0" y="0"/>
                </a:lnTo>
                <a:close/>
              </a:path>
            </a:pathLst>
          </a:custGeom>
          <a:blipFill>
            <a:blip r:embed="rId3"/>
            <a:stretch>
              <a:fillRect l="0" t="0" r="0" b="0"/>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52475"/>
            <a:ext cx="15790078"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Fuel Shortages and the glimmer men</a:t>
            </a:r>
          </a:p>
        </p:txBody>
      </p:sp>
      <p:sp>
        <p:nvSpPr>
          <p:cNvPr name="TextBox 7" id="7"/>
          <p:cNvSpPr txBox="true"/>
          <p:nvPr/>
        </p:nvSpPr>
        <p:spPr>
          <a:xfrm rot="0">
            <a:off x="1028700" y="2152650"/>
            <a:ext cx="8230870"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Electricity and gas were in short supply and had to be rationed. Government inspectors called </a:t>
            </a:r>
            <a:r>
              <a:rPr lang="en-US" sz="2499" b="true">
                <a:solidFill>
                  <a:srgbClr val="000000"/>
                </a:solidFill>
                <a:latin typeface="Arial Bold"/>
                <a:ea typeface="Arial Bold"/>
                <a:cs typeface="Arial Bold"/>
                <a:sym typeface="Arial Bold"/>
              </a:rPr>
              <a:t>glimmer men</a:t>
            </a:r>
            <a:r>
              <a:rPr lang="en-US" sz="2499">
                <a:solidFill>
                  <a:srgbClr val="000000"/>
                </a:solidFill>
                <a:latin typeface="Arial"/>
                <a:ea typeface="Arial"/>
                <a:cs typeface="Arial"/>
                <a:sym typeface="Arial"/>
              </a:rPr>
              <a:t> called to houses in towns and cities to check people were not overusing gas. If you were using more than your allowed amount, you could be cut off or prosecuted in courts. </a:t>
            </a:r>
          </a:p>
          <a:p>
            <a:pPr algn="l">
              <a:lnSpc>
                <a:spcPts val="3499"/>
              </a:lnSpc>
            </a:pPr>
            <a:r>
              <a:rPr lang="en-US" sz="2499">
                <a:solidFill>
                  <a:srgbClr val="000000"/>
                </a:solidFill>
                <a:latin typeface="Arial"/>
                <a:ea typeface="Arial"/>
                <a:cs typeface="Arial"/>
                <a:sym typeface="Arial"/>
              </a:rPr>
              <a:t>Petrol was extremely limited, and was only really used by doctors and priests. Ireland had imported a lot of its coal from Britain, and this was hard to do during the war. Turf replaced coal as a fuel. The army was put to work cutting turf from bogs around Ireland. Trains had to be run on turf and took longer to get to their destinations as a result. Irish industry was greatly affected by the fuel shortages. Factors had to lay off workers, so emigration from Ireland increased. People moved to Britain to work in the busy factories there. Agriculture was also affected by a lack of products such as fertilisers and animal feeds.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9259570" y="2744814"/>
            <a:ext cx="7652779" cy="4797372"/>
          </a:xfrm>
          <a:custGeom>
            <a:avLst/>
            <a:gdLst/>
            <a:ahLst/>
            <a:cxnLst/>
            <a:rect r="r" b="b" t="t" l="l"/>
            <a:pathLst>
              <a:path h="4797372" w="7652779">
                <a:moveTo>
                  <a:pt x="0" y="0"/>
                </a:moveTo>
                <a:lnTo>
                  <a:pt x="7652779" y="0"/>
                </a:lnTo>
                <a:lnTo>
                  <a:pt x="7652779" y="4797372"/>
                </a:lnTo>
                <a:lnTo>
                  <a:pt x="0" y="4797372"/>
                </a:lnTo>
                <a:lnTo>
                  <a:pt x="0" y="0"/>
                </a:lnTo>
                <a:close/>
              </a:path>
            </a:pathLst>
          </a:custGeom>
          <a:blipFill>
            <a:blip r:embed="rId2"/>
            <a:stretch>
              <a:fillRect l="-1260" t="-4021" r="-1680" b="-4543"/>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Air Raids</a:t>
            </a:r>
          </a:p>
        </p:txBody>
      </p:sp>
      <p:sp>
        <p:nvSpPr>
          <p:cNvPr name="TextBox 7" id="7"/>
          <p:cNvSpPr txBox="true"/>
          <p:nvPr/>
        </p:nvSpPr>
        <p:spPr>
          <a:xfrm rot="0">
            <a:off x="1028700" y="2120899"/>
            <a:ext cx="8115300"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Despite its neutrality, Ireland was bombed by the Germans although it is believe this was by accident. For example, in 1940, bombs were dropped in Campile, Co. Wexford, killing three people. In 1941, a house in Knockroe, Co. Carlow was destroyed, killing three people and injuring two others. Another bombing took place in </a:t>
            </a:r>
            <a:r>
              <a:rPr lang="en-US" sz="3000" b="true">
                <a:solidFill>
                  <a:srgbClr val="000000"/>
                </a:solidFill>
                <a:latin typeface="Arial Bold"/>
                <a:ea typeface="Arial Bold"/>
                <a:cs typeface="Arial Bold"/>
                <a:sym typeface="Arial Bold"/>
              </a:rPr>
              <a:t>North Strand in Dublin</a:t>
            </a:r>
            <a:r>
              <a:rPr lang="en-US" sz="3000">
                <a:solidFill>
                  <a:srgbClr val="000000"/>
                </a:solidFill>
                <a:latin typeface="Arial"/>
                <a:ea typeface="Arial"/>
                <a:cs typeface="Arial"/>
                <a:sym typeface="Arial"/>
              </a:rPr>
              <a:t>, killing 28 people - this was the most fatal attacked. Although the Germans claimed these were accidents, the North Strand in particular could have been a message to the Irish government to remind them of the consequences of having any involvement in World War II.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9242069" y="3380952"/>
            <a:ext cx="7697191" cy="5118945"/>
          </a:xfrm>
          <a:custGeom>
            <a:avLst/>
            <a:gdLst/>
            <a:ahLst/>
            <a:cxnLst/>
            <a:rect r="r" b="b" t="t" l="l"/>
            <a:pathLst>
              <a:path h="5118945" w="7697191">
                <a:moveTo>
                  <a:pt x="0" y="0"/>
                </a:moveTo>
                <a:lnTo>
                  <a:pt x="7697191" y="0"/>
                </a:lnTo>
                <a:lnTo>
                  <a:pt x="7697191" y="5118945"/>
                </a:lnTo>
                <a:lnTo>
                  <a:pt x="0" y="5118945"/>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254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rationing and glimmer man.</a:t>
            </a:r>
          </a:p>
          <a:p>
            <a:pPr algn="l" marL="539749" indent="-269875" lvl="1">
              <a:lnSpc>
                <a:spcPts val="3499"/>
              </a:lnSpc>
              <a:buAutoNum type="arabicPeriod" startAt="1"/>
            </a:pPr>
            <a:r>
              <a:rPr lang="en-US" sz="2499">
                <a:solidFill>
                  <a:srgbClr val="0DA33B"/>
                </a:solidFill>
                <a:latin typeface="Arial"/>
                <a:ea typeface="Arial"/>
                <a:cs typeface="Arial"/>
                <a:sym typeface="Arial"/>
              </a:rPr>
              <a:t>What role did Sean Lemass play during the Emergency?</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purpose of the Irish Shipping Company?</a:t>
            </a:r>
          </a:p>
          <a:p>
            <a:pPr algn="l" marL="539749" indent="-269875" lvl="1">
              <a:lnSpc>
                <a:spcPts val="3499"/>
              </a:lnSpc>
              <a:buAutoNum type="arabicPeriod" startAt="1"/>
            </a:pPr>
            <a:r>
              <a:rPr lang="en-US" sz="2499">
                <a:solidFill>
                  <a:srgbClr val="0DA33B"/>
                </a:solidFill>
                <a:latin typeface="Arial"/>
                <a:ea typeface="Arial"/>
                <a:cs typeface="Arial"/>
                <a:sym typeface="Arial"/>
              </a:rPr>
              <a:t>How were the people’s lives affected by (a) rationing and (b) shortages of fuel?</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315 (Artefact, 2nd Edition)</a:t>
            </a:r>
          </a:p>
        </p:txBody>
      </p:sp>
      <p:sp>
        <p:nvSpPr>
          <p:cNvPr name="TextBox 7" id="7"/>
          <p:cNvSpPr txBox="true"/>
          <p:nvPr/>
        </p:nvSpPr>
        <p:spPr>
          <a:xfrm rot="0">
            <a:off x="1028700" y="2130424"/>
            <a:ext cx="15609955" cy="3705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What were Hitler’s foreign policy aims?</a:t>
            </a:r>
          </a:p>
          <a:p>
            <a:pPr algn="l" marL="647697" indent="-323848" lvl="1">
              <a:lnSpc>
                <a:spcPts val="4199"/>
              </a:lnSpc>
              <a:buAutoNum type="arabicPeriod" startAt="1"/>
            </a:pPr>
            <a:r>
              <a:rPr lang="en-US" sz="2999">
                <a:solidFill>
                  <a:srgbClr val="0DA33B"/>
                </a:solidFill>
                <a:latin typeface="Arial"/>
                <a:ea typeface="Arial"/>
                <a:cs typeface="Arial"/>
                <a:sym typeface="Arial"/>
              </a:rPr>
              <a:t>How did Hitler try to dismantle the Treaty of Versailles?</a:t>
            </a:r>
          </a:p>
          <a:p>
            <a:pPr algn="l" marL="647697" indent="-323848" lvl="1">
              <a:lnSpc>
                <a:spcPts val="4199"/>
              </a:lnSpc>
              <a:buAutoNum type="arabicPeriod" startAt="1"/>
            </a:pPr>
            <a:r>
              <a:rPr lang="en-US" sz="2999">
                <a:solidFill>
                  <a:srgbClr val="0DA33B"/>
                </a:solidFill>
                <a:latin typeface="Arial"/>
                <a:ea typeface="Arial"/>
                <a:cs typeface="Arial"/>
                <a:sym typeface="Arial"/>
              </a:rPr>
              <a:t>What occurred in the Rhineland in 1936? Why is this an important milestone on the road to war?</a:t>
            </a:r>
          </a:p>
          <a:p>
            <a:pPr algn="l" marL="647697" indent="-323848" lvl="1">
              <a:lnSpc>
                <a:spcPts val="4199"/>
              </a:lnSpc>
              <a:buAutoNum type="arabicPeriod" startAt="1"/>
            </a:pPr>
            <a:r>
              <a:rPr lang="en-US" sz="2999">
                <a:solidFill>
                  <a:srgbClr val="0DA33B"/>
                </a:solidFill>
                <a:latin typeface="Arial"/>
                <a:ea typeface="Arial"/>
                <a:cs typeface="Arial"/>
                <a:sym typeface="Arial"/>
              </a:rPr>
              <a:t>What was the Anschluss? How was it achieved?</a:t>
            </a:r>
          </a:p>
          <a:p>
            <a:pPr algn="l" marL="647697" indent="-323848" lvl="1">
              <a:lnSpc>
                <a:spcPts val="4199"/>
              </a:lnSpc>
              <a:buAutoNum type="arabicPeriod" startAt="1"/>
            </a:pPr>
            <a:r>
              <a:rPr lang="en-US" sz="2999">
                <a:solidFill>
                  <a:srgbClr val="0DA33B"/>
                </a:solidFill>
                <a:latin typeface="Arial"/>
                <a:ea typeface="Arial"/>
                <a:cs typeface="Arial"/>
                <a:sym typeface="Arial"/>
              </a:rPr>
              <a:t>How did Britain and France react to Hitler’s foreign policy? Explain your answer using at least two examples.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34440"/>
            <a:ext cx="18288000" cy="932815"/>
          </a:xfrm>
          <a:prstGeom prst="rect">
            <a:avLst/>
          </a:prstGeom>
        </p:spPr>
        <p:txBody>
          <a:bodyPr anchor="t" rtlCol="false" tIns="0" lIns="0" bIns="0" rIns="0">
            <a:spAutoFit/>
          </a:bodyPr>
          <a:lstStyle/>
          <a:p>
            <a:pPr algn="ctr">
              <a:lnSpc>
                <a:spcPts val="6860"/>
              </a:lnSpc>
            </a:pPr>
            <a:r>
              <a:rPr lang="en-US" b="true" sz="4900">
                <a:solidFill>
                  <a:srgbClr val="363371"/>
                </a:solidFill>
                <a:latin typeface="Arial Bold"/>
                <a:ea typeface="Arial Bold"/>
                <a:cs typeface="Arial Bold"/>
                <a:sym typeface="Arial Bold"/>
              </a:rPr>
              <a:t>25.6.4: IMPACT OF WORLD WAR II ON NORTHERN IRELAND</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200">
                <a:solidFill>
                  <a:srgbClr val="FFFFFF"/>
                </a:solidFill>
                <a:latin typeface="Daydream"/>
                <a:ea typeface="Daydream"/>
                <a:cs typeface="Daydream"/>
                <a:sym typeface="Daydream"/>
              </a:rPr>
              <a:t>25.6.4: impact of world war ii on northern ireland</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Industry and Agriculture</a:t>
            </a:r>
          </a:p>
        </p:txBody>
      </p:sp>
      <p:sp>
        <p:nvSpPr>
          <p:cNvPr name="TextBox 7" id="7"/>
          <p:cNvSpPr txBox="true"/>
          <p:nvPr/>
        </p:nvSpPr>
        <p:spPr>
          <a:xfrm rot="0">
            <a:off x="1028700" y="2139949"/>
            <a:ext cx="8814420"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As part of the United Kingdom, Northern Ireland fought on behalf of Britain. While conscription was not compulsory, rationing was. After World War I, Northern Irish industries had struggled, but from 1939 they boomed. Companies such as </a:t>
            </a:r>
            <a:r>
              <a:rPr lang="en-US" sz="2500" b="true">
                <a:solidFill>
                  <a:srgbClr val="000000"/>
                </a:solidFill>
                <a:latin typeface="Arial Bold"/>
                <a:ea typeface="Arial Bold"/>
                <a:cs typeface="Arial Bold"/>
                <a:sym typeface="Arial Bold"/>
              </a:rPr>
              <a:t>Harland and Wolff </a:t>
            </a:r>
            <a:r>
              <a:rPr lang="en-US" sz="2500">
                <a:solidFill>
                  <a:srgbClr val="000000"/>
                </a:solidFill>
                <a:latin typeface="Arial"/>
                <a:ea typeface="Arial"/>
                <a:cs typeface="Arial"/>
                <a:sym typeface="Arial"/>
              </a:rPr>
              <a:t>(shipyard) and </a:t>
            </a:r>
            <a:r>
              <a:rPr lang="en-US" sz="2500" b="true">
                <a:solidFill>
                  <a:srgbClr val="000000"/>
                </a:solidFill>
                <a:latin typeface="Arial Bold"/>
                <a:ea typeface="Arial Bold"/>
                <a:cs typeface="Arial Bold"/>
                <a:sym typeface="Arial Bold"/>
              </a:rPr>
              <a:t>Short Brothers </a:t>
            </a:r>
            <a:r>
              <a:rPr lang="en-US" sz="2500">
                <a:solidFill>
                  <a:srgbClr val="000000"/>
                </a:solidFill>
                <a:latin typeface="Arial"/>
                <a:ea typeface="Arial"/>
                <a:cs typeface="Arial"/>
                <a:sym typeface="Arial"/>
              </a:rPr>
              <a:t>(an aircraft factory) played key roles in the war. Between 1939 and 1945, Belfast produced 140 warships, 123 merchant ships and 1,600 fighting aircraft during the war. Parachutes, ropes, uniforms, tanks and shells were produced in Northern Ireland. Unemployment fell from 20% to 5%.</a:t>
            </a:r>
          </a:p>
          <a:p>
            <a:pPr algn="l">
              <a:lnSpc>
                <a:spcPts val="3500"/>
              </a:lnSpc>
            </a:pPr>
            <a:r>
              <a:rPr lang="en-US" sz="2500">
                <a:solidFill>
                  <a:srgbClr val="000000"/>
                </a:solidFill>
                <a:latin typeface="Arial"/>
                <a:ea typeface="Arial"/>
                <a:cs typeface="Arial"/>
                <a:sym typeface="Arial"/>
              </a:rPr>
              <a:t>Northern Irish a</a:t>
            </a:r>
            <a:r>
              <a:rPr lang="en-US" sz="2500">
                <a:solidFill>
                  <a:srgbClr val="000000"/>
                </a:solidFill>
                <a:latin typeface="Arial"/>
                <a:ea typeface="Arial"/>
                <a:cs typeface="Arial"/>
                <a:sym typeface="Arial"/>
              </a:rPr>
              <a:t>griculture benefitted from World War II as well. Prices were guaranteed for food on the British market. In 1941, over 17,000 gallons of milk were being exported to Britain every day. Compulsory tillage farming led to an increase in the acreage being used for growing flax, oats and potatoes. Even some golf courses were used for tillage farming.</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11516644" y="2244724"/>
            <a:ext cx="5422616" cy="3692525"/>
          </a:xfrm>
          <a:custGeom>
            <a:avLst/>
            <a:gdLst/>
            <a:ahLst/>
            <a:cxnLst/>
            <a:rect r="r" b="b" t="t" l="l"/>
            <a:pathLst>
              <a:path h="3692525" w="5422616">
                <a:moveTo>
                  <a:pt x="0" y="0"/>
                </a:moveTo>
                <a:lnTo>
                  <a:pt x="5422616" y="0"/>
                </a:lnTo>
                <a:lnTo>
                  <a:pt x="5422616" y="3692525"/>
                </a:lnTo>
                <a:lnTo>
                  <a:pt x="0" y="3692525"/>
                </a:lnTo>
                <a:lnTo>
                  <a:pt x="0" y="0"/>
                </a:lnTo>
                <a:close/>
              </a:path>
            </a:pathLst>
          </a:custGeom>
          <a:blipFill>
            <a:blip r:embed="rId2"/>
            <a:stretch>
              <a:fillRect l="-3727" t="-1609" r="-2630" b="-1609"/>
            </a:stretch>
          </a:blipFill>
        </p:spPr>
      </p:sp>
      <p:sp>
        <p:nvSpPr>
          <p:cNvPr name="Freeform 11" id="11"/>
          <p:cNvSpPr/>
          <p:nvPr/>
        </p:nvSpPr>
        <p:spPr>
          <a:xfrm flipH="false" flipV="false" rot="0">
            <a:off x="10075673" y="5937249"/>
            <a:ext cx="5826354" cy="3788062"/>
          </a:xfrm>
          <a:custGeom>
            <a:avLst/>
            <a:gdLst/>
            <a:ahLst/>
            <a:cxnLst/>
            <a:rect r="r" b="b" t="t" l="l"/>
            <a:pathLst>
              <a:path h="3788062" w="5826354">
                <a:moveTo>
                  <a:pt x="0" y="0"/>
                </a:moveTo>
                <a:lnTo>
                  <a:pt x="5826354" y="0"/>
                </a:lnTo>
                <a:lnTo>
                  <a:pt x="5826354" y="3788062"/>
                </a:lnTo>
                <a:lnTo>
                  <a:pt x="0" y="3788062"/>
                </a:lnTo>
                <a:lnTo>
                  <a:pt x="0" y="0"/>
                </a:lnTo>
                <a:close/>
              </a:path>
            </a:pathLst>
          </a:custGeom>
          <a:blipFill>
            <a:blip r:embed="rId3"/>
            <a:stretch>
              <a:fillRect l="-2511" t="-4959" r="-2051" b="-3562"/>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52475"/>
            <a:ext cx="1577006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Northern Ireland as a base for troops</a:t>
            </a:r>
          </a:p>
        </p:txBody>
      </p:sp>
      <p:sp>
        <p:nvSpPr>
          <p:cNvPr name="TextBox 7" id="7"/>
          <p:cNvSpPr txBox="true"/>
          <p:nvPr/>
        </p:nvSpPr>
        <p:spPr>
          <a:xfrm rot="0">
            <a:off x="1028700" y="2139949"/>
            <a:ext cx="8513233"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Planes and boats were based in Northern Ireland to patrol the Atlantic for German U-boats. They h</a:t>
            </a:r>
            <a:r>
              <a:rPr lang="en-US" sz="2500">
                <a:solidFill>
                  <a:srgbClr val="000000"/>
                </a:solidFill>
                <a:latin typeface="Arial"/>
                <a:ea typeface="Arial"/>
                <a:cs typeface="Arial"/>
                <a:sym typeface="Arial"/>
              </a:rPr>
              <a:t>elped protect supplies being transported between the islands of Ireland and Great Britain. Northern Ireland became an important base for US troops once they entered the war in December 1941. They were either protecting trade across the Atlantic or preparing for the Allied invasion of Normandy. Roads and ports had to be improved to cope with the added traffic of US troops - at one stage there was 120,000 US troops stationed in Northern Ireland.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9541933" y="2538733"/>
            <a:ext cx="7397327" cy="5209533"/>
          </a:xfrm>
          <a:custGeom>
            <a:avLst/>
            <a:gdLst/>
            <a:ahLst/>
            <a:cxnLst/>
            <a:rect r="r" b="b" t="t" l="l"/>
            <a:pathLst>
              <a:path h="5209533" w="7397327">
                <a:moveTo>
                  <a:pt x="0" y="0"/>
                </a:moveTo>
                <a:lnTo>
                  <a:pt x="7397327" y="0"/>
                </a:lnTo>
                <a:lnTo>
                  <a:pt x="7397327" y="5209534"/>
                </a:lnTo>
                <a:lnTo>
                  <a:pt x="0" y="5209534"/>
                </a:lnTo>
                <a:lnTo>
                  <a:pt x="0" y="0"/>
                </a:lnTo>
                <a:close/>
              </a:path>
            </a:pathLst>
          </a:custGeom>
          <a:blipFill>
            <a:blip r:embed="rId2"/>
            <a:stretch>
              <a:fillRect l="-2117" t="-5012" r="-2117" b="-3675"/>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Belfast Blitz</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Due to the amount of industry in Belfast, it was one of the major target cities for the German military. It was not well defended because the government thought it was too far away for the Luftwaffe to reach. Belfast city was bombed four times, with the period becoming known as the Belfast Blitz. </a:t>
            </a:r>
          </a:p>
          <a:p>
            <a:pPr algn="l" marL="647702" indent="-323851" lvl="1">
              <a:lnSpc>
                <a:spcPts val="4200"/>
              </a:lnSpc>
              <a:buFont typeface="Arial"/>
              <a:buChar char="•"/>
            </a:pPr>
            <a:r>
              <a:rPr lang="en-US" sz="3000">
                <a:solidFill>
                  <a:srgbClr val="000000"/>
                </a:solidFill>
                <a:latin typeface="Arial"/>
                <a:ea typeface="Arial"/>
                <a:cs typeface="Arial"/>
                <a:sym typeface="Arial"/>
              </a:rPr>
              <a:t>7th and 8th April 1941 – 13 dead, not much damage. Northern Ireland government did little to prepare.</a:t>
            </a:r>
          </a:p>
          <a:p>
            <a:pPr algn="l" marL="647702" indent="-323851" lvl="1">
              <a:lnSpc>
                <a:spcPts val="4200"/>
              </a:lnSpc>
              <a:buFont typeface="Arial"/>
              <a:buChar char="•"/>
            </a:pPr>
            <a:r>
              <a:rPr lang="en-US" sz="3000">
                <a:solidFill>
                  <a:srgbClr val="000000"/>
                </a:solidFill>
                <a:latin typeface="Arial"/>
                <a:ea typeface="Arial"/>
                <a:cs typeface="Arial"/>
                <a:sym typeface="Arial"/>
              </a:rPr>
              <a:t>15th and 16th April 1941 – Flares dropped to light up targets before high explosives, incendiaries and parachute mines. Working class areas destroyed. 900 dead, many unidentified.</a:t>
            </a:r>
          </a:p>
          <a:p>
            <a:pPr algn="l" marL="647702" indent="-323851" lvl="1">
              <a:lnSpc>
                <a:spcPts val="4200"/>
              </a:lnSpc>
              <a:buFont typeface="Arial"/>
              <a:buChar char="•"/>
            </a:pPr>
            <a:r>
              <a:rPr lang="en-US" sz="3000">
                <a:solidFill>
                  <a:srgbClr val="000000"/>
                </a:solidFill>
                <a:latin typeface="Arial"/>
                <a:ea typeface="Arial"/>
                <a:cs typeface="Arial"/>
                <a:sym typeface="Arial"/>
              </a:rPr>
              <a:t>5th May 1941 – Harland and Wolff’s destroyed. Almost 200 dead.</a:t>
            </a:r>
          </a:p>
          <a:p>
            <a:pPr algn="l">
              <a:lnSpc>
                <a:spcPts val="4200"/>
              </a:lnSpc>
            </a:pPr>
            <a:r>
              <a:rPr lang="en-US" sz="3000">
                <a:solidFill>
                  <a:srgbClr val="000000"/>
                </a:solidFill>
                <a:latin typeface="Arial"/>
                <a:ea typeface="Arial"/>
                <a:cs typeface="Arial"/>
                <a:sym typeface="Arial"/>
              </a:rPr>
              <a:t>It was the m</a:t>
            </a:r>
            <a:r>
              <a:rPr lang="en-US" sz="3000">
                <a:solidFill>
                  <a:srgbClr val="000000"/>
                </a:solidFill>
                <a:latin typeface="Arial"/>
                <a:ea typeface="Arial"/>
                <a:cs typeface="Arial"/>
                <a:sym typeface="Arial"/>
              </a:rPr>
              <a:t>ost severe bombing of a British city except for London, with about 1,100 killed and over 56,000 homes were destroyed. Great numbers of people left the city to move to towns outside of Belfast while some slept in ditches or took refuge in Éire.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495989"/>
            <a:ext cx="16253460" cy="8822352"/>
          </a:xfrm>
          <a:custGeom>
            <a:avLst/>
            <a:gdLst/>
            <a:ahLst/>
            <a:cxnLst/>
            <a:rect r="r" b="b" t="t" l="l"/>
            <a:pathLst>
              <a:path h="8822352" w="16253460">
                <a:moveTo>
                  <a:pt x="0" y="0"/>
                </a:moveTo>
                <a:lnTo>
                  <a:pt x="16253460" y="0"/>
                </a:lnTo>
                <a:lnTo>
                  <a:pt x="16253460" y="8822352"/>
                </a:lnTo>
                <a:lnTo>
                  <a:pt x="0" y="8822352"/>
                </a:lnTo>
                <a:lnTo>
                  <a:pt x="0" y="0"/>
                </a:lnTo>
                <a:close/>
              </a:path>
            </a:pathLst>
          </a:custGeom>
          <a:blipFill>
            <a:blip r:embed="rId2"/>
            <a:stretch>
              <a:fillRect l="0" t="0" r="0" b="-3629"/>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256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World War II affect (a) industry and (b) agriculture in Northern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Why were American soldiers stationed in Northern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Belfast attacked by the Luftwaffe?</a:t>
            </a:r>
          </a:p>
          <a:p>
            <a:pPr algn="l" marL="539749" indent="-269875" lvl="1">
              <a:lnSpc>
                <a:spcPts val="3499"/>
              </a:lnSpc>
              <a:buAutoNum type="arabicPeriod" startAt="1"/>
            </a:pPr>
            <a:r>
              <a:rPr lang="en-US" sz="2499">
                <a:solidFill>
                  <a:srgbClr val="0DA33B"/>
                </a:solidFill>
                <a:latin typeface="Arial"/>
                <a:ea typeface="Arial"/>
                <a:cs typeface="Arial"/>
                <a:sym typeface="Arial"/>
              </a:rPr>
              <a:t>What impact did the bombing have on Belfast?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256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a:lnSpc>
                <a:spcPts val="3499"/>
              </a:lnSpc>
            </a:pPr>
            <a:r>
              <a:rPr lang="en-US" sz="2499" spc="9" b="true">
                <a:solidFill>
                  <a:srgbClr val="000000"/>
                </a:solidFill>
                <a:latin typeface="Arial Bold"/>
                <a:ea typeface="Arial Bold"/>
                <a:cs typeface="Arial Bold"/>
                <a:sym typeface="Arial Bold"/>
              </a:rPr>
              <a:t>1. (a)</a:t>
            </a:r>
            <a:r>
              <a:rPr lang="en-US" sz="2499" spc="9">
                <a:solidFill>
                  <a:srgbClr val="000000"/>
                </a:solidFill>
                <a:latin typeface="Arial"/>
                <a:ea typeface="Arial"/>
                <a:cs typeface="Arial"/>
                <a:sym typeface="Arial"/>
              </a:rPr>
              <a:t> Industry boomed in Northern Ireland. Unemployment levels dropped by 20% to only 5%. Companies such as Harland and Wolff and Short Brothers grew in size, producing warships, merchant ships and aircraft; </a:t>
            </a:r>
            <a:r>
              <a:rPr lang="en-US" sz="2499" spc="9" b="true">
                <a:solidFill>
                  <a:srgbClr val="000000"/>
                </a:solidFill>
                <a:latin typeface="Arial Bold"/>
                <a:ea typeface="Arial Bold"/>
                <a:cs typeface="Arial Bold"/>
                <a:sym typeface="Arial Bold"/>
              </a:rPr>
              <a:t>(b)</a:t>
            </a:r>
            <a:r>
              <a:rPr lang="en-US" sz="2499" spc="9">
                <a:solidFill>
                  <a:srgbClr val="000000"/>
                </a:solidFill>
                <a:latin typeface="Arial"/>
                <a:ea typeface="Arial"/>
                <a:cs typeface="Arial"/>
                <a:sym typeface="Arial"/>
              </a:rPr>
              <a:t> Agriculture in Northern Ireland benefited; prices were guaranteed for food on the British market; over 17,000 gallons of milk were being exported to Britain every day; tillage farming expanded.</a:t>
            </a:r>
          </a:p>
          <a:p>
            <a:pPr algn="l">
              <a:lnSpc>
                <a:spcPts val="3499"/>
              </a:lnSpc>
            </a:pPr>
            <a:r>
              <a:rPr lang="en-US" sz="2499" spc="9" b="true">
                <a:solidFill>
                  <a:srgbClr val="000000"/>
                </a:solidFill>
                <a:latin typeface="Arial Bold"/>
                <a:ea typeface="Arial Bold"/>
                <a:cs typeface="Arial Bold"/>
                <a:sym typeface="Arial Bold"/>
              </a:rPr>
              <a:t>2. </a:t>
            </a:r>
            <a:r>
              <a:rPr lang="en-US" sz="2499" spc="9">
                <a:solidFill>
                  <a:srgbClr val="000000"/>
                </a:solidFill>
                <a:latin typeface="Arial"/>
                <a:ea typeface="Arial"/>
                <a:cs typeface="Arial"/>
                <a:sym typeface="Arial"/>
              </a:rPr>
              <a:t>US soldiers were based in Northern Ireland either to protect trade across the Atlantic or to prepare for the Allied invasion of Normandy. </a:t>
            </a:r>
          </a:p>
          <a:p>
            <a:pPr algn="l">
              <a:lnSpc>
                <a:spcPts val="3499"/>
              </a:lnSpc>
            </a:pPr>
            <a:r>
              <a:rPr lang="en-US" sz="2499" spc="9" b="true">
                <a:solidFill>
                  <a:srgbClr val="000000"/>
                </a:solidFill>
                <a:latin typeface="Arial Bold"/>
                <a:ea typeface="Arial Bold"/>
                <a:cs typeface="Arial Bold"/>
                <a:sym typeface="Arial Bold"/>
              </a:rPr>
              <a:t>3. </a:t>
            </a:r>
            <a:r>
              <a:rPr lang="en-US" sz="2499" spc="9">
                <a:solidFill>
                  <a:srgbClr val="000000"/>
                </a:solidFill>
                <a:latin typeface="Arial"/>
                <a:ea typeface="Arial"/>
                <a:cs typeface="Arial"/>
                <a:sym typeface="Arial"/>
              </a:rPr>
              <a:t>Belfast was bombed because of how much key wartime industry it had, and the fact that it was not well defended meant it was low-risk for the bombers. </a:t>
            </a:r>
          </a:p>
          <a:p>
            <a:pPr algn="l">
              <a:lnSpc>
                <a:spcPts val="3499"/>
              </a:lnSpc>
            </a:pPr>
            <a:r>
              <a:rPr lang="en-US" sz="2499" spc="9" b="true">
                <a:solidFill>
                  <a:srgbClr val="000000"/>
                </a:solidFill>
                <a:latin typeface="Arial Bold"/>
                <a:ea typeface="Arial Bold"/>
                <a:cs typeface="Arial Bold"/>
                <a:sym typeface="Arial Bold"/>
              </a:rPr>
              <a:t>4. </a:t>
            </a:r>
            <a:r>
              <a:rPr lang="en-US" sz="2499" spc="9">
                <a:solidFill>
                  <a:srgbClr val="000000"/>
                </a:solidFill>
                <a:latin typeface="Arial"/>
                <a:ea typeface="Arial"/>
                <a:cs typeface="Arial"/>
                <a:sym typeface="Arial"/>
              </a:rPr>
              <a:t>Factories such as Harland and Wolff were seriously damaged. About 1,100 people were killed and over 56,000 homes were destroyed. Great numbers of people left the city for safety, and many took refuge south of the border.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49"/>
          </a:xfrm>
          <a:prstGeom prst="rect">
            <a:avLst/>
          </a:prstGeom>
        </p:spPr>
        <p:txBody>
          <a:bodyPr anchor="t" rtlCol="false" tIns="0" lIns="0" bIns="0" rIns="0">
            <a:spAutoFit/>
          </a:bodyPr>
          <a:lstStyle/>
          <a:p>
            <a:pPr algn="ctr">
              <a:lnSpc>
                <a:spcPts val="7000"/>
              </a:lnSpc>
            </a:pPr>
            <a:r>
              <a:rPr lang="en-US" b="true" sz="5000">
                <a:solidFill>
                  <a:srgbClr val="363371"/>
                </a:solidFill>
                <a:latin typeface="Arial Bold"/>
                <a:ea typeface="Arial Bold"/>
                <a:cs typeface="Arial Bold"/>
                <a:sym typeface="Arial Bold"/>
              </a:rPr>
              <a:t>25.6.5: POST-WAR DIVIDE BETWEEN NORTH AND SOUTH</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200">
                <a:solidFill>
                  <a:srgbClr val="FFFFFF"/>
                </a:solidFill>
                <a:latin typeface="Daydream"/>
                <a:ea typeface="Daydream"/>
                <a:cs typeface="Daydream"/>
                <a:sym typeface="Daydream"/>
              </a:rPr>
              <a:t>25.6.5: post-war divide between north and south</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North and South move further apart</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experience of World War II in Northern Ireland was completely different to that of the rest of the island.</a:t>
            </a:r>
          </a:p>
          <a:p>
            <a:pPr algn="l" marL="647702" indent="-323851" lvl="1">
              <a:lnSpc>
                <a:spcPts val="4200"/>
              </a:lnSpc>
              <a:buFont typeface="Arial"/>
              <a:buChar char="•"/>
            </a:pPr>
            <a:r>
              <a:rPr lang="en-US" sz="3000">
                <a:solidFill>
                  <a:srgbClr val="000000"/>
                </a:solidFill>
                <a:latin typeface="Arial"/>
                <a:ea typeface="Arial"/>
                <a:cs typeface="Arial"/>
                <a:sym typeface="Arial"/>
              </a:rPr>
              <a:t>Éire did not suffer the heavy bombing and huge loss of life as Northern Ireland did.</a:t>
            </a:r>
          </a:p>
          <a:p>
            <a:pPr algn="l" marL="647702" indent="-323851" lvl="1">
              <a:lnSpc>
                <a:spcPts val="4200"/>
              </a:lnSpc>
              <a:buFont typeface="Arial"/>
              <a:buChar char="•"/>
            </a:pPr>
            <a:r>
              <a:rPr lang="en-US" sz="3000">
                <a:solidFill>
                  <a:srgbClr val="000000"/>
                </a:solidFill>
                <a:latin typeface="Arial"/>
                <a:ea typeface="Arial"/>
                <a:cs typeface="Arial"/>
                <a:sym typeface="Arial"/>
              </a:rPr>
              <a:t>Éire</a:t>
            </a:r>
            <a:r>
              <a:rPr lang="en-US" sz="3000">
                <a:solidFill>
                  <a:srgbClr val="000000"/>
                </a:solidFill>
                <a:latin typeface="Arial"/>
                <a:ea typeface="Arial"/>
                <a:cs typeface="Arial"/>
                <a:sym typeface="Arial"/>
              </a:rPr>
              <a:t>’s economy suffered while the North’s improved. Only several years after the war was over could rationing be ended in the south. </a:t>
            </a:r>
          </a:p>
          <a:p>
            <a:pPr algn="l" marL="647702" indent="-323851" lvl="1">
              <a:lnSpc>
                <a:spcPts val="4200"/>
              </a:lnSpc>
              <a:buFont typeface="Arial"/>
              <a:buChar char="•"/>
            </a:pPr>
            <a:r>
              <a:rPr lang="en-US" sz="3000">
                <a:solidFill>
                  <a:srgbClr val="000000"/>
                </a:solidFill>
                <a:latin typeface="Arial"/>
                <a:ea typeface="Arial"/>
                <a:cs typeface="Arial"/>
                <a:sym typeface="Arial"/>
              </a:rPr>
              <a:t>The contribution of N</a:t>
            </a:r>
            <a:r>
              <a:rPr lang="en-US" sz="3000">
                <a:solidFill>
                  <a:srgbClr val="000000"/>
                </a:solidFill>
                <a:latin typeface="Arial"/>
                <a:ea typeface="Arial"/>
                <a:cs typeface="Arial"/>
                <a:sym typeface="Arial"/>
              </a:rPr>
              <a:t>orthern Ireland to the war effort meant that its ties to Great Britain became even stronger.</a:t>
            </a:r>
          </a:p>
          <a:p>
            <a:pPr algn="l" marL="647702" indent="-323851" lvl="1">
              <a:lnSpc>
                <a:spcPts val="4200"/>
              </a:lnSpc>
              <a:buFont typeface="Arial"/>
              <a:buChar char="•"/>
            </a:pPr>
            <a:r>
              <a:rPr lang="en-US" sz="3000">
                <a:solidFill>
                  <a:srgbClr val="000000"/>
                </a:solidFill>
                <a:latin typeface="Arial"/>
                <a:ea typeface="Arial"/>
                <a:cs typeface="Arial"/>
                <a:sym typeface="Arial"/>
              </a:rPr>
              <a:t>The fact that Éire had stayed neutral created a bigger gap between north and south. It demonstrated the south’s independence, but damaged its relations with the North and Britain.</a:t>
            </a:r>
          </a:p>
          <a:p>
            <a:pPr algn="l" marL="647702" indent="-323851" lvl="1">
              <a:lnSpc>
                <a:spcPts val="4200"/>
              </a:lnSpc>
              <a:buFont typeface="Arial"/>
              <a:buChar char="•"/>
            </a:pPr>
            <a:r>
              <a:rPr lang="en-US" sz="3000">
                <a:solidFill>
                  <a:srgbClr val="000000"/>
                </a:solidFill>
                <a:latin typeface="Arial"/>
                <a:ea typeface="Arial"/>
                <a:cs typeface="Arial"/>
                <a:sym typeface="Arial"/>
              </a:rPr>
              <a:t>When President Roosevelt died on the 12th April 1945, d</a:t>
            </a:r>
            <a:r>
              <a:rPr lang="en-US" sz="3000">
                <a:solidFill>
                  <a:srgbClr val="000000"/>
                </a:solidFill>
                <a:latin typeface="Arial"/>
                <a:ea typeface="Arial"/>
                <a:cs typeface="Arial"/>
                <a:sym typeface="Arial"/>
              </a:rPr>
              <a:t>e Valera expressed his condolences. However, he did the same to the German people when Hitler died on the 20th April. This action was criticised by many, as it appeared that de Valera (and Ireland) did not recognise the horrors that had been committed by Hitler and the Nazis.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0">
            <a:off x="1028700" y="1810708"/>
            <a:ext cx="12356232" cy="479107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In 1984, a park in Dublin's Irishtown became the site of a new memorial to Irish merchant seamen lost during the Emergency. During World War II, the Irish Mercantile Marine was solely responsible for the transport of supplies to and from Ireland. Sixteen ships were lost at sea during the war and 150 men died. A granite memorial was unveiled in memory of all those who sailed and those who did not return. Wreaths were laid and students from local schools planted trees. </a:t>
            </a:r>
          </a:p>
          <a:p>
            <a:pPr algn="just">
              <a:lnSpc>
                <a:spcPts val="3750"/>
              </a:lnSpc>
            </a:pPr>
            <a:r>
              <a:rPr lang="en-US" sz="2500">
                <a:solidFill>
                  <a:srgbClr val="000000"/>
                </a:solidFill>
                <a:latin typeface="Arial"/>
                <a:ea typeface="Arial"/>
                <a:cs typeface="Arial"/>
                <a:sym typeface="Arial"/>
              </a:rPr>
              <a:t>In his speech to the nation after World War II had ended, Éamon de Valera said:</a:t>
            </a:r>
          </a:p>
          <a:p>
            <a:pPr algn="just">
              <a:lnSpc>
                <a:spcPts val="3750"/>
              </a:lnSpc>
            </a:pPr>
            <a:r>
              <a:rPr lang="en-US" sz="2500">
                <a:solidFill>
                  <a:srgbClr val="000000"/>
                </a:solidFill>
                <a:latin typeface="Arial"/>
                <a:ea typeface="Arial"/>
                <a:cs typeface="Arial"/>
                <a:sym typeface="Arial"/>
              </a:rPr>
              <a:t>'</a:t>
            </a:r>
            <a:r>
              <a:rPr lang="en-US" sz="2500" i="true">
                <a:solidFill>
                  <a:srgbClr val="000000"/>
                </a:solidFill>
                <a:latin typeface="Arial Italics"/>
                <a:ea typeface="Arial Italics"/>
                <a:cs typeface="Arial Italics"/>
                <a:sym typeface="Arial Italics"/>
              </a:rPr>
              <a:t>To the men of our mercantile marine who faced all the perils of the ocean to bring us essential supplies, the nation is profoundly grateful</a:t>
            </a:r>
            <a:r>
              <a:rPr lang="en-US" sz="2500">
                <a:solidFill>
                  <a:srgbClr val="000000"/>
                </a:solidFill>
                <a:latin typeface="Arial"/>
                <a:ea typeface="Arial"/>
                <a:cs typeface="Arial"/>
                <a:sym typeface="Arial"/>
              </a:rPr>
              <a:t>'. </a:t>
            </a:r>
          </a:p>
          <a:p>
            <a:pPr algn="just">
              <a:lnSpc>
                <a:spcPts val="3750"/>
              </a:lnSpc>
            </a:pPr>
            <a:r>
              <a:rPr lang="en-US" sz="2500">
                <a:solidFill>
                  <a:srgbClr val="000000"/>
                </a:solidFill>
                <a:latin typeface="Arial"/>
                <a:ea typeface="Arial"/>
                <a:cs typeface="Arial"/>
                <a:sym typeface="Arial"/>
              </a:rPr>
              <a:t>In 1991, a newer memorial, the Seaman's Memorial, was unveiled near Dublin's docks. </a:t>
            </a:r>
          </a:p>
        </p:txBody>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8" id="8"/>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b="true">
                <a:solidFill>
                  <a:srgbClr val="900000"/>
                </a:solidFill>
                <a:latin typeface="Arial Bold"/>
                <a:ea typeface="Arial Bold"/>
                <a:cs typeface="Arial Bold"/>
                <a:sym typeface="Arial Bold"/>
              </a:rPr>
              <a:t>Commemorating World War II</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13384932" y="1934533"/>
            <a:ext cx="3554328" cy="7768303"/>
          </a:xfrm>
          <a:custGeom>
            <a:avLst/>
            <a:gdLst/>
            <a:ahLst/>
            <a:cxnLst/>
            <a:rect r="r" b="b" t="t" l="l"/>
            <a:pathLst>
              <a:path h="7768303" w="3554328">
                <a:moveTo>
                  <a:pt x="0" y="0"/>
                </a:moveTo>
                <a:lnTo>
                  <a:pt x="3554328" y="0"/>
                </a:lnTo>
                <a:lnTo>
                  <a:pt x="3554328" y="7768303"/>
                </a:lnTo>
                <a:lnTo>
                  <a:pt x="0" y="7768303"/>
                </a:lnTo>
                <a:lnTo>
                  <a:pt x="0" y="0"/>
                </a:lnTo>
                <a:close/>
              </a:path>
            </a:pathLst>
          </a:custGeom>
          <a:blipFill>
            <a:blip r:embed="rId2"/>
            <a:stretch>
              <a:fillRect l="0" t="0" r="0" b="0"/>
            </a:stretch>
          </a:blipFill>
        </p:spPr>
      </p:sp>
      <p:sp>
        <p:nvSpPr>
          <p:cNvPr name="Freeform 11" id="11"/>
          <p:cNvSpPr/>
          <p:nvPr/>
        </p:nvSpPr>
        <p:spPr>
          <a:xfrm flipH="false" flipV="false" rot="0">
            <a:off x="4638240" y="6601783"/>
            <a:ext cx="4741070" cy="3123528"/>
          </a:xfrm>
          <a:custGeom>
            <a:avLst/>
            <a:gdLst/>
            <a:ahLst/>
            <a:cxnLst/>
            <a:rect r="r" b="b" t="t" l="l"/>
            <a:pathLst>
              <a:path h="3123528" w="4741070">
                <a:moveTo>
                  <a:pt x="0" y="0"/>
                </a:moveTo>
                <a:lnTo>
                  <a:pt x="4741070" y="0"/>
                </a:lnTo>
                <a:lnTo>
                  <a:pt x="4741070" y="3123528"/>
                </a:lnTo>
                <a:lnTo>
                  <a:pt x="0" y="3123528"/>
                </a:lnTo>
                <a:lnTo>
                  <a:pt x="0" y="0"/>
                </a:lnTo>
                <a:close/>
              </a:path>
            </a:pathLst>
          </a:custGeom>
          <a:blipFill>
            <a:blip r:embed="rId3"/>
            <a:stretch>
              <a:fillRect l="0" t="0" r="0" b="0"/>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900000"/>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315 (Artefact, 2nd Edition)</a:t>
            </a:r>
          </a:p>
        </p:txBody>
      </p:sp>
      <p:sp>
        <p:nvSpPr>
          <p:cNvPr name="TextBox 7" id="7"/>
          <p:cNvSpPr txBox="true"/>
          <p:nvPr/>
        </p:nvSpPr>
        <p:spPr>
          <a:xfrm rot="0">
            <a:off x="1028700" y="1873710"/>
            <a:ext cx="15609955" cy="7656195"/>
          </a:xfrm>
          <a:prstGeom prst="rect">
            <a:avLst/>
          </a:prstGeom>
        </p:spPr>
        <p:txBody>
          <a:bodyPr anchor="t" rtlCol="false" tIns="0" lIns="0" bIns="0" rIns="0">
            <a:spAutoFit/>
          </a:bodyPr>
          <a:lstStyle/>
          <a:p>
            <a:pPr algn="l">
              <a:lnSpc>
                <a:spcPts val="3779"/>
              </a:lnSpc>
            </a:pPr>
            <a:r>
              <a:rPr lang="en-US" sz="2699">
                <a:solidFill>
                  <a:srgbClr val="000000"/>
                </a:solidFill>
                <a:latin typeface="Arial"/>
                <a:ea typeface="Arial"/>
                <a:cs typeface="Arial"/>
                <a:sym typeface="Arial"/>
              </a:rPr>
              <a:t>1. Hitler’s foreign policy aims were: to rebuild the German army and navy; to re-occupy the Rhineland; to regain territory lost after World War I; and to unite all German speakers in an expanded Germany under a policy called Lebensraum. </a:t>
            </a:r>
          </a:p>
          <a:p>
            <a:pPr algn="l">
              <a:lnSpc>
                <a:spcPts val="3779"/>
              </a:lnSpc>
            </a:pPr>
            <a:r>
              <a:rPr lang="en-US" sz="2699">
                <a:solidFill>
                  <a:srgbClr val="000000"/>
                </a:solidFill>
                <a:latin typeface="Arial"/>
                <a:ea typeface="Arial"/>
                <a:cs typeface="Arial"/>
                <a:sym typeface="Arial"/>
              </a:rPr>
              <a:t>2. Hitler tried to dismantle the Treaty of Versailles by reintroducing conscription and growing the army beyond its Treaty limits. He then increased the size of the navy (past the Treaty limits, thanks to the Anglo-German Naval Agreement) and created an airforce called the Luftwaffe. </a:t>
            </a:r>
          </a:p>
          <a:p>
            <a:pPr algn="l">
              <a:lnSpc>
                <a:spcPts val="3779"/>
              </a:lnSpc>
            </a:pPr>
            <a:r>
              <a:rPr lang="en-US" sz="2699">
                <a:solidFill>
                  <a:srgbClr val="000000"/>
                </a:solidFill>
                <a:latin typeface="Arial"/>
                <a:ea typeface="Arial"/>
                <a:cs typeface="Arial"/>
                <a:sym typeface="Arial"/>
              </a:rPr>
              <a:t>3. In 1936 Hitler sent troops into the Rhineland with orders to retreat if France sent its army to meet them. It’s an important milestone on the road to war because Germany had been forbidden to do exactly this, but got away with it because neither France nor Britain responded. It gave Hitler more confidence. </a:t>
            </a:r>
          </a:p>
          <a:p>
            <a:pPr algn="l">
              <a:lnSpc>
                <a:spcPts val="3779"/>
              </a:lnSpc>
            </a:pPr>
            <a:r>
              <a:rPr lang="en-US" sz="2699">
                <a:solidFill>
                  <a:srgbClr val="000000"/>
                </a:solidFill>
                <a:latin typeface="Arial"/>
                <a:ea typeface="Arial"/>
                <a:cs typeface="Arial"/>
                <a:sym typeface="Arial"/>
              </a:rPr>
              <a:t>4. The Anschluss was the joining together of Germany and Austria. It was achieved by the Austrian chancellor being replaced by a Nazi chancellor who invited German troops to enter Austria. The Nazi Party had strong support in Austria. An agreement was signed absorbing Austria into the Third Reich 5. Britain and France did not react to Hitler’s foreign policies. For example, they did not act when he entered the Rhineland, or interfere when the Anschluss happened, or when Germany annexed the remainder of Czechoslovakia, overstepping previous agreements.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208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World War II affect the economies of Ireland, north and south?</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link between Northern Ireland and Britain was strengthened by the war?</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war push the two parts of Ireland further apart?</a:t>
            </a:r>
          </a:p>
          <a:p>
            <a:pPr algn="l" marL="539749" indent="-269875" lvl="1">
              <a:lnSpc>
                <a:spcPts val="3499"/>
              </a:lnSpc>
              <a:buAutoNum type="arabicPeriod" startAt="1"/>
            </a:pPr>
            <a:r>
              <a:rPr lang="en-US" sz="2499">
                <a:solidFill>
                  <a:srgbClr val="0DA33B"/>
                </a:solidFill>
                <a:latin typeface="Arial"/>
                <a:ea typeface="Arial"/>
                <a:cs typeface="Arial"/>
                <a:sym typeface="Arial"/>
              </a:rPr>
              <a:t>How do you think the war impacted on relations between Ireland and Britain? Give reasons for your answer.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25.7: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25.7: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1914-1918</a:t>
            </a:r>
          </a:p>
        </p:txBody>
      </p:sp>
      <p:sp>
        <p:nvSpPr>
          <p:cNvPr name="TextBox 7" id="7"/>
          <p:cNvSpPr txBox="true"/>
          <p:nvPr/>
        </p:nvSpPr>
        <p:spPr>
          <a:xfrm rot="0">
            <a:off x="0" y="9613901"/>
            <a:ext cx="10115287"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3" id="3"/>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To restore Germany's strength as a nation, Hitler defied the Treaty of Versailles by: rebuilding the German army and navy; remilitarising the Rhineland; and seeking to unite all German-speakers into a greater German Empire, the Third Reich.</a:t>
            </a:r>
          </a:p>
          <a:p>
            <a:pPr algn="l" marL="539754" indent="-269877" lvl="1">
              <a:lnSpc>
                <a:spcPts val="3500"/>
              </a:lnSpc>
              <a:buFont typeface="Arial"/>
              <a:buChar char="•"/>
            </a:pPr>
            <a:r>
              <a:rPr lang="en-US" sz="2500">
                <a:solidFill>
                  <a:srgbClr val="000000"/>
                </a:solidFill>
                <a:latin typeface="Arial"/>
                <a:ea typeface="Arial"/>
                <a:cs typeface="Arial"/>
                <a:sym typeface="Arial"/>
              </a:rPr>
              <a:t>In March 1938, Hitler absorbed Austria into the Third Reich in an event called the Anschluss. </a:t>
            </a:r>
          </a:p>
          <a:p>
            <a:pPr algn="l" marL="539754" indent="-269877" lvl="1">
              <a:lnSpc>
                <a:spcPts val="3500"/>
              </a:lnSpc>
              <a:buFont typeface="Arial"/>
              <a:buChar char="•"/>
            </a:pPr>
            <a:r>
              <a:rPr lang="en-US" sz="2500">
                <a:solidFill>
                  <a:srgbClr val="000000"/>
                </a:solidFill>
                <a:latin typeface="Arial"/>
                <a:ea typeface="Arial"/>
                <a:cs typeface="Arial"/>
                <a:sym typeface="Arial"/>
              </a:rPr>
              <a:t>Hitler invaded the Sudetenland in the autumn of 1938. In March 1939 he invaded the rest of Czechoslovakia, breaking the promise he had made in Munich to France, Britain and Italy. </a:t>
            </a:r>
          </a:p>
          <a:p>
            <a:pPr algn="l" marL="539754" indent="-269877" lvl="1">
              <a:lnSpc>
                <a:spcPts val="3500"/>
              </a:lnSpc>
              <a:buFont typeface="Arial"/>
              <a:buChar char="•"/>
            </a:pPr>
            <a:r>
              <a:rPr lang="en-US" sz="2500">
                <a:solidFill>
                  <a:srgbClr val="000000"/>
                </a:solidFill>
                <a:latin typeface="Arial"/>
                <a:ea typeface="Arial"/>
                <a:cs typeface="Arial"/>
                <a:sym typeface="Arial"/>
              </a:rPr>
              <a:t>At the Munich Conference, Britain and France had used the policy of appeasement in the hope that Hitler would be content with Austria and the Sudetenland and war could be avoided. </a:t>
            </a:r>
          </a:p>
          <a:p>
            <a:pPr algn="l" marL="539754" indent="-269877" lvl="1">
              <a:lnSpc>
                <a:spcPts val="3500"/>
              </a:lnSpc>
              <a:buFont typeface="Arial"/>
              <a:buChar char="•"/>
            </a:pPr>
            <a:r>
              <a:rPr lang="en-US" sz="2500">
                <a:solidFill>
                  <a:srgbClr val="000000"/>
                </a:solidFill>
                <a:latin typeface="Arial"/>
                <a:ea typeface="Arial"/>
                <a:cs typeface="Arial"/>
                <a:sym typeface="Arial"/>
              </a:rPr>
              <a:t>Hitler and Stalin signed the Nazi-Soviet Non-Aggression Pact in August 1939. </a:t>
            </a:r>
          </a:p>
          <a:p>
            <a:pPr algn="l" marL="539754" indent="-269877" lvl="1">
              <a:lnSpc>
                <a:spcPts val="3500"/>
              </a:lnSpc>
              <a:buFont typeface="Arial"/>
              <a:buChar char="•"/>
            </a:pPr>
            <a:r>
              <a:rPr lang="en-US" sz="2500">
                <a:solidFill>
                  <a:srgbClr val="000000"/>
                </a:solidFill>
                <a:latin typeface="Arial"/>
                <a:ea typeface="Arial"/>
                <a:cs typeface="Arial"/>
                <a:sym typeface="Arial"/>
              </a:rPr>
              <a:t>On 1st September 1939, Hitler invaded Poland using Blitzkrieg tactics. World War II was declared two days later. </a:t>
            </a:r>
          </a:p>
          <a:p>
            <a:pPr algn="l" marL="539754" indent="-269877" lvl="1">
              <a:lnSpc>
                <a:spcPts val="3500"/>
              </a:lnSpc>
              <a:buFont typeface="Arial"/>
              <a:buChar char="•"/>
            </a:pPr>
            <a:r>
              <a:rPr lang="en-US" sz="2500">
                <a:solidFill>
                  <a:srgbClr val="000000"/>
                </a:solidFill>
                <a:latin typeface="Arial"/>
                <a:ea typeface="Arial"/>
                <a:cs typeface="Arial"/>
                <a:sym typeface="Arial"/>
              </a:rPr>
              <a:t>The German invasion of France began on the 10th May 1940, again using Blitzkrieg tactics.</a:t>
            </a:r>
          </a:p>
          <a:p>
            <a:pPr algn="l" marL="539754" indent="-269877" lvl="1">
              <a:lnSpc>
                <a:spcPts val="3500"/>
              </a:lnSpc>
              <a:buFont typeface="Arial"/>
              <a:buChar char="•"/>
            </a:pPr>
            <a:r>
              <a:rPr lang="en-US" sz="2500">
                <a:solidFill>
                  <a:srgbClr val="000000"/>
                </a:solidFill>
                <a:latin typeface="Arial"/>
                <a:ea typeface="Arial"/>
                <a:cs typeface="Arial"/>
                <a:sym typeface="Arial"/>
              </a:rPr>
              <a:t>On the 13th August 1940, the aerial Battle of Britain began. It was won by the RAF.</a:t>
            </a:r>
          </a:p>
          <a:p>
            <a:pPr algn="l" marL="539754" indent="-269877" lvl="1">
              <a:lnSpc>
                <a:spcPts val="3500"/>
              </a:lnSpc>
              <a:buFont typeface="Arial"/>
              <a:buChar char="•"/>
            </a:pPr>
            <a:r>
              <a:rPr lang="en-US" sz="2500">
                <a:solidFill>
                  <a:srgbClr val="000000"/>
                </a:solidFill>
                <a:latin typeface="Arial"/>
                <a:ea typeface="Arial"/>
                <a:cs typeface="Arial"/>
                <a:sym typeface="Arial"/>
              </a:rPr>
              <a:t>In the Blitz (September 1940-May 1941), the Germans dropped explosive and incendiary bombs on London and other British cities. </a:t>
            </a:r>
          </a:p>
          <a:p>
            <a:pPr algn="l" marL="539754" indent="-269877" lvl="1">
              <a:lnSpc>
                <a:spcPts val="3500"/>
              </a:lnSpc>
              <a:buFont typeface="Arial"/>
              <a:buChar char="•"/>
            </a:pPr>
            <a:r>
              <a:rPr lang="en-US" sz="2500">
                <a:solidFill>
                  <a:srgbClr val="000000"/>
                </a:solidFill>
                <a:latin typeface="Arial"/>
                <a:ea typeface="Arial"/>
                <a:cs typeface="Arial"/>
                <a:sym typeface="Arial"/>
              </a:rPr>
              <a:t>On the 22nd June 1941, Germany invade Russia in a three-pronged attack towards the most important cities: Moscow, Leningrad and Kiev. This was known as Operation Barbarossa.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3" id="3"/>
          <p:cNvSpPr txBox="true"/>
          <p:nvPr/>
        </p:nvSpPr>
        <p:spPr>
          <a:xfrm rot="0">
            <a:off x="1007553" y="1911346"/>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Soviet victory in the long, vicious Battle of Stalingrad over the winter of 1942-1943 was a turning point in the war. </a:t>
            </a:r>
          </a:p>
          <a:p>
            <a:pPr algn="l" marL="539754" indent="-269877" lvl="1">
              <a:lnSpc>
                <a:spcPts val="3500"/>
              </a:lnSpc>
              <a:buFont typeface="Arial"/>
              <a:buChar char="•"/>
            </a:pPr>
            <a:r>
              <a:rPr lang="en-US" sz="2500">
                <a:solidFill>
                  <a:srgbClr val="000000"/>
                </a:solidFill>
                <a:latin typeface="Arial"/>
                <a:ea typeface="Arial"/>
                <a:cs typeface="Arial"/>
                <a:sym typeface="Arial"/>
              </a:rPr>
              <a:t>The USA entered World War II in December 1941, when Japan attacked the US Pacific fleet at Pearl Harbour.</a:t>
            </a:r>
          </a:p>
          <a:p>
            <a:pPr algn="l" marL="539754" indent="-269877" lvl="1">
              <a:lnSpc>
                <a:spcPts val="3500"/>
              </a:lnSpc>
              <a:buFont typeface="Arial"/>
              <a:buChar char="•"/>
            </a:pPr>
            <a:r>
              <a:rPr lang="en-US" sz="2500">
                <a:solidFill>
                  <a:srgbClr val="000000"/>
                </a:solidFill>
                <a:latin typeface="Arial"/>
                <a:ea typeface="Arial"/>
                <a:cs typeface="Arial"/>
                <a:sym typeface="Arial"/>
              </a:rPr>
              <a:t>The Battle of the Atlantic was when German U-boats attacked US supplies reaching Britain. </a:t>
            </a:r>
          </a:p>
          <a:p>
            <a:pPr algn="l" marL="539754" indent="-269877" lvl="1">
              <a:lnSpc>
                <a:spcPts val="3500"/>
              </a:lnSpc>
              <a:buFont typeface="Arial"/>
              <a:buChar char="•"/>
            </a:pPr>
            <a:r>
              <a:rPr lang="en-US" sz="2500">
                <a:solidFill>
                  <a:srgbClr val="000000"/>
                </a:solidFill>
                <a:latin typeface="Arial"/>
                <a:ea typeface="Arial"/>
                <a:cs typeface="Arial"/>
                <a:sym typeface="Arial"/>
              </a:rPr>
              <a:t>The Allies bombed German industrial zones and also civilians in German cities. </a:t>
            </a:r>
          </a:p>
          <a:p>
            <a:pPr algn="l" marL="539754" indent="-269877" lvl="1">
              <a:lnSpc>
                <a:spcPts val="3500"/>
              </a:lnSpc>
              <a:buFont typeface="Arial"/>
              <a:buChar char="•"/>
            </a:pPr>
            <a:r>
              <a:rPr lang="en-US" sz="2500">
                <a:solidFill>
                  <a:srgbClr val="000000"/>
                </a:solidFill>
                <a:latin typeface="Arial"/>
                <a:ea typeface="Arial"/>
                <a:cs typeface="Arial"/>
                <a:sym typeface="Arial"/>
              </a:rPr>
              <a:t>The Allied invasion of France (D-Day) took place on the 6th June 1944.</a:t>
            </a:r>
          </a:p>
          <a:p>
            <a:pPr algn="l" marL="539754" indent="-269877" lvl="1">
              <a:lnSpc>
                <a:spcPts val="3500"/>
              </a:lnSpc>
              <a:buFont typeface="Arial"/>
              <a:buChar char="•"/>
            </a:pPr>
            <a:r>
              <a:rPr lang="en-US" sz="2500">
                <a:solidFill>
                  <a:srgbClr val="000000"/>
                </a:solidFill>
                <a:latin typeface="Arial"/>
                <a:ea typeface="Arial"/>
                <a:cs typeface="Arial"/>
                <a:sym typeface="Arial"/>
              </a:rPr>
              <a:t>Victory in Europe Day (VE Day) is the 8th May. Victory over Japan Day (VJ Day) is the 15th August.</a:t>
            </a:r>
          </a:p>
          <a:p>
            <a:pPr algn="l" marL="539754" indent="-269877" lvl="1">
              <a:lnSpc>
                <a:spcPts val="3500"/>
              </a:lnSpc>
              <a:buFont typeface="Arial"/>
              <a:buChar char="•"/>
            </a:pPr>
            <a:r>
              <a:rPr lang="en-US" sz="2500">
                <a:solidFill>
                  <a:srgbClr val="000000"/>
                </a:solidFill>
                <a:latin typeface="Arial"/>
                <a:ea typeface="Arial"/>
                <a:cs typeface="Arial"/>
                <a:sym typeface="Arial"/>
              </a:rPr>
              <a:t>The lives of people in wartime Britain and occupied France were greatly impacted by World War II.</a:t>
            </a:r>
          </a:p>
          <a:p>
            <a:pPr algn="l" marL="539754" indent="-269877" lvl="1">
              <a:lnSpc>
                <a:spcPts val="3500"/>
              </a:lnSpc>
              <a:buFont typeface="Arial"/>
              <a:buChar char="•"/>
            </a:pPr>
            <a:r>
              <a:rPr lang="en-US" sz="2500">
                <a:solidFill>
                  <a:srgbClr val="000000"/>
                </a:solidFill>
                <a:latin typeface="Arial"/>
                <a:ea typeface="Arial"/>
                <a:cs typeface="Arial"/>
                <a:sym typeface="Arial"/>
              </a:rPr>
              <a:t>Roughly 60 million people died in World War II while another 40 million were displaced. </a:t>
            </a:r>
          </a:p>
          <a:p>
            <a:pPr algn="l" marL="539754" indent="-269877" lvl="1">
              <a:lnSpc>
                <a:spcPts val="3500"/>
              </a:lnSpc>
              <a:buFont typeface="Arial"/>
              <a:buChar char="•"/>
            </a:pPr>
            <a:r>
              <a:rPr lang="en-US" sz="2500">
                <a:solidFill>
                  <a:srgbClr val="000000"/>
                </a:solidFill>
                <a:latin typeface="Arial"/>
                <a:ea typeface="Arial"/>
                <a:cs typeface="Arial"/>
                <a:sym typeface="Arial"/>
              </a:rPr>
              <a:t>Some other consequences were: many countries of Central and Eastern Europe came under USSR control and became communist; trials of Nazi war criminals took place in Nuremberg; the USA and the USSR were now the two most powerful countries in the world; tensions between the US and USSR developed into the Cold War; numerous cities were destroyed; Britain and France were weak after the war and their colonies began to demand independence; the United Nations and the EEC were founded.</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3" id="3"/>
          <p:cNvSpPr txBox="true"/>
          <p:nvPr/>
        </p:nvSpPr>
        <p:spPr>
          <a:xfrm rot="0">
            <a:off x="1007553" y="1911346"/>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Cumann na nGaedheal were in government until 1932. They had become increasingly unpopular. Fianna Fáil and the Labour Party formed the new government in 1932. Fianna Fáil began to dismantle the Anglo-Irish Treaty. The Irish Free State became Éire/Ireland. </a:t>
            </a:r>
          </a:p>
          <a:p>
            <a:pPr algn="l" marL="539754" indent="-269877" lvl="1">
              <a:lnSpc>
                <a:spcPts val="3500"/>
              </a:lnSpc>
              <a:buFont typeface="Arial"/>
              <a:buChar char="•"/>
            </a:pPr>
            <a:r>
              <a:rPr lang="en-US" sz="2500">
                <a:solidFill>
                  <a:srgbClr val="000000"/>
                </a:solidFill>
                <a:latin typeface="Arial"/>
                <a:ea typeface="Arial"/>
                <a:cs typeface="Arial"/>
                <a:sym typeface="Arial"/>
              </a:rPr>
              <a:t>Ireland declared itself neutral when World War II broke out. The government created the Emergency Powers Act in 1939, which meant they were able to go to great lengths to ensure that Ireland stayed neutral, for instance through censorship. </a:t>
            </a:r>
          </a:p>
          <a:p>
            <a:pPr algn="l" marL="539754" indent="-269877" lvl="1">
              <a:lnSpc>
                <a:spcPts val="3500"/>
              </a:lnSpc>
              <a:buFont typeface="Arial"/>
              <a:buChar char="•"/>
            </a:pPr>
            <a:r>
              <a:rPr lang="en-US" sz="2500">
                <a:solidFill>
                  <a:srgbClr val="000000"/>
                </a:solidFill>
                <a:latin typeface="Arial"/>
                <a:ea typeface="Arial"/>
                <a:cs typeface="Arial"/>
                <a:sym typeface="Arial"/>
              </a:rPr>
              <a:t>Many items were in short supply in Ireland/Éire, which led to rationing. The Irish Shipping Company was set up to bring supplies to and from Ireland. Inspectors called glimmer men were employed to check people's fuel usage. Irish turf was used instead of imported coal. Several places in Éire was bombed by Germany, claimed to be by accident.</a:t>
            </a:r>
          </a:p>
          <a:p>
            <a:pPr algn="l" marL="539754" indent="-269877" lvl="1">
              <a:lnSpc>
                <a:spcPts val="3500"/>
              </a:lnSpc>
              <a:buFont typeface="Arial"/>
              <a:buChar char="•"/>
            </a:pPr>
            <a:r>
              <a:rPr lang="en-US" sz="2500">
                <a:solidFill>
                  <a:srgbClr val="000000"/>
                </a:solidFill>
                <a:latin typeface="Arial"/>
                <a:ea typeface="Arial"/>
                <a:cs typeface="Arial"/>
                <a:sym typeface="Arial"/>
              </a:rPr>
              <a:t>Northern Ireland's industry and agriculture improved during World War II. It was attacked by German bombers due to its factories in industrial areas such as Belfast and was also used as a base for American troops.</a:t>
            </a:r>
          </a:p>
          <a:p>
            <a:pPr algn="l" marL="539754" indent="-269877" lvl="1">
              <a:lnSpc>
                <a:spcPts val="3500"/>
              </a:lnSpc>
              <a:buFont typeface="Arial"/>
              <a:buChar char="•"/>
            </a:pPr>
            <a:r>
              <a:rPr lang="en-US" sz="2500">
                <a:solidFill>
                  <a:srgbClr val="000000"/>
                </a:solidFill>
                <a:latin typeface="Arial"/>
                <a:ea typeface="Arial"/>
                <a:cs typeface="Arial"/>
                <a:sym typeface="Arial"/>
              </a:rPr>
              <a:t>After the war, the divide between the north and south of the island of Ireland was even wider than before. Northern Ireland's industries had grown and its relationship with Britain had become stronger.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6" id="6"/>
          <p:cNvGrpSpPr/>
          <p:nvPr/>
        </p:nvGrpSpPr>
        <p:grpSpPr>
          <a:xfrm rot="0">
            <a:off x="16939260" y="0"/>
            <a:ext cx="1371600" cy="10287000"/>
            <a:chOff x="0" y="0"/>
            <a:chExt cx="1828800" cy="13716000"/>
          </a:xfrm>
        </p:grpSpPr>
        <p:sp>
          <p:nvSpPr>
            <p:cNvPr name="Freeform 7" id="7"/>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38200"/>
            <a:ext cx="15609955" cy="949326"/>
          </a:xfrm>
          <a:prstGeom prst="rect">
            <a:avLst/>
          </a:prstGeom>
        </p:spPr>
        <p:txBody>
          <a:bodyPr anchor="t" rtlCol="false" tIns="0" lIns="0" bIns="0" rIns="0">
            <a:spAutoFit/>
          </a:bodyPr>
          <a:lstStyle/>
          <a:p>
            <a:pPr algn="l">
              <a:lnSpc>
                <a:spcPts val="6999"/>
              </a:lnSpc>
            </a:pPr>
            <a:r>
              <a:rPr lang="en-US" sz="4999" b="true">
                <a:solidFill>
                  <a:srgbClr val="363371"/>
                </a:solidFill>
                <a:latin typeface="Arial Bold"/>
                <a:ea typeface="Arial Bold"/>
                <a:cs typeface="Arial Bold"/>
                <a:sym typeface="Arial Bold"/>
              </a:rPr>
              <a:t>Reflecting on... World War II</a:t>
            </a:r>
          </a:p>
        </p:txBody>
      </p:sp>
      <p:sp>
        <p:nvSpPr>
          <p:cNvPr name="TextBox 7" id="7"/>
          <p:cNvSpPr txBox="true"/>
          <p:nvPr/>
        </p:nvSpPr>
        <p:spPr>
          <a:xfrm rot="0">
            <a:off x="1028700" y="1692276"/>
            <a:ext cx="15609955" cy="485140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In determination to restore Germany to strength. Hitler was willing to act step by step and made strategic pacts and alliances, so that the other powers would not move against him before Germany was ready for a full-scale war. In hindsight, the policy of appeasement would seem naïve. Its noble intention was to prioritise peace and save lives, but it came up against the Nazi vision of a Third Reich that was theirs for the taking. </a:t>
            </a:r>
          </a:p>
          <a:p>
            <a:pPr algn="l">
              <a:lnSpc>
                <a:spcPts val="3499"/>
              </a:lnSpc>
            </a:pPr>
            <a:r>
              <a:rPr lang="en-US" sz="2499">
                <a:solidFill>
                  <a:srgbClr val="000000"/>
                </a:solidFill>
                <a:latin typeface="Arial"/>
                <a:ea typeface="Arial"/>
                <a:cs typeface="Arial"/>
                <a:sym typeface="Arial"/>
              </a:rPr>
              <a:t>World War II had an enormous impact on the world, particularly Europe. It took a long time to recover from years of widespread destruction. The impact of war is not always immediate. For example, the Cold War tensions stemmed from the new boundaries and balances of power in the wake of World War II. The desire for lasting peace would lead to the creation of the United Nations and the EEC/EU. </a:t>
            </a:r>
          </a:p>
          <a:p>
            <a:pPr algn="l">
              <a:lnSpc>
                <a:spcPts val="3499"/>
              </a:lnSpc>
            </a:pPr>
            <a:r>
              <a:rPr lang="en-US" sz="2499">
                <a:solidFill>
                  <a:srgbClr val="000000"/>
                </a:solidFill>
                <a:latin typeface="Arial"/>
                <a:ea typeface="Arial"/>
                <a:cs typeface="Arial"/>
                <a:sym typeface="Arial"/>
              </a:rPr>
              <a:t>World War II had a large impact on the lives of Irish people, north and south. The two parts of the island had very different experiences of World War II, with the relationship between Northern Ireland and Britain strengthening and the independence of Ireland becoming clear.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SEC Examination Questions</a:t>
            </a:r>
          </a:p>
        </p:txBody>
      </p:sp>
      <p:sp>
        <p:nvSpPr>
          <p:cNvPr name="TextBox 7" id="7"/>
          <p:cNvSpPr txBox="true"/>
          <p:nvPr/>
        </p:nvSpPr>
        <p:spPr>
          <a:xfrm rot="0">
            <a:off x="1028700" y="1673220"/>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2023 SEC Q5</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0" id="10"/>
          <p:cNvSpPr txBox="true"/>
          <p:nvPr/>
        </p:nvSpPr>
        <p:spPr>
          <a:xfrm rot="0">
            <a:off x="1007553" y="4340228"/>
            <a:ext cx="15609955" cy="958845"/>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Educate.ie Papers</a:t>
            </a:r>
          </a:p>
        </p:txBody>
      </p:sp>
      <p:sp>
        <p:nvSpPr>
          <p:cNvPr name="TextBox 11" id="11"/>
          <p:cNvSpPr txBox="true"/>
          <p:nvPr/>
        </p:nvSpPr>
        <p:spPr>
          <a:xfrm rot="0">
            <a:off x="1007553" y="5184772"/>
            <a:ext cx="15609955" cy="2133600"/>
          </a:xfrm>
          <a:prstGeom prst="rect">
            <a:avLst/>
          </a:prstGeom>
        </p:spPr>
        <p:txBody>
          <a:bodyPr anchor="t" rtlCol="false" tIns="0" lIns="0" bIns="0" rIns="0">
            <a:spAutoFit/>
          </a:bodyPr>
          <a:lstStyle/>
          <a:p>
            <a:pPr algn="l">
              <a:lnSpc>
                <a:spcPts val="4199"/>
              </a:lnSpc>
            </a:pPr>
            <a:r>
              <a:rPr lang="en-US" sz="2999" b="true">
                <a:solidFill>
                  <a:srgbClr val="000000"/>
                </a:solidFill>
                <a:latin typeface="Arial Bold"/>
                <a:ea typeface="Arial Bold"/>
                <a:cs typeface="Arial Bold"/>
                <a:sym typeface="Arial Bold"/>
              </a:rPr>
              <a:t>Sample A Q7 - pg. 120</a:t>
            </a:r>
          </a:p>
          <a:p>
            <a:pPr algn="l">
              <a:lnSpc>
                <a:spcPts val="4199"/>
              </a:lnSpc>
            </a:pPr>
            <a:r>
              <a:rPr lang="en-US" sz="2999">
                <a:solidFill>
                  <a:srgbClr val="000000"/>
                </a:solidFill>
                <a:latin typeface="Arial"/>
                <a:ea typeface="Arial"/>
                <a:cs typeface="Arial"/>
                <a:sym typeface="Arial"/>
              </a:rPr>
              <a:t>Sample C Q8 - pg. 176</a:t>
            </a:r>
          </a:p>
          <a:p>
            <a:pPr algn="l">
              <a:lnSpc>
                <a:spcPts val="4199"/>
              </a:lnSpc>
            </a:pPr>
            <a:r>
              <a:rPr lang="en-US" sz="2999" b="true">
                <a:solidFill>
                  <a:srgbClr val="000000"/>
                </a:solidFill>
                <a:latin typeface="Arial Bold"/>
                <a:ea typeface="Arial Bold"/>
                <a:cs typeface="Arial Bold"/>
                <a:sym typeface="Arial Bold"/>
              </a:rPr>
              <a:t>Sample D Q5 - pg. 197</a:t>
            </a:r>
          </a:p>
          <a:p>
            <a:pPr algn="l">
              <a:lnSpc>
                <a:spcPts val="4199"/>
              </a:lnSpc>
            </a:pPr>
            <a:r>
              <a:rPr lang="en-US" sz="2999">
                <a:solidFill>
                  <a:srgbClr val="000000"/>
                </a:solidFill>
                <a:latin typeface="Arial"/>
                <a:ea typeface="Arial"/>
                <a:cs typeface="Arial"/>
                <a:sym typeface="Arial"/>
              </a:rPr>
              <a:t>Sample F Q5 - pg. 251</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2673636"/>
            <a:ext cx="7804977"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Normandy Beaches, France</a:t>
            </a:r>
          </a:p>
          <a:p>
            <a:pPr algn="l">
              <a:lnSpc>
                <a:spcPts val="3500"/>
              </a:lnSpc>
            </a:pPr>
            <a:r>
              <a:rPr lang="en-US" sz="2500">
                <a:solidFill>
                  <a:srgbClr val="000000"/>
                </a:solidFill>
                <a:latin typeface="Arial"/>
                <a:ea typeface="Arial"/>
                <a:cs typeface="Arial"/>
                <a:sym typeface="Arial"/>
              </a:rPr>
              <a:t>Pearl Harbour, Hawaii, USA</a:t>
            </a:r>
          </a:p>
          <a:p>
            <a:pPr algn="l">
              <a:lnSpc>
                <a:spcPts val="3500"/>
              </a:lnSpc>
            </a:pPr>
            <a:r>
              <a:rPr lang="en-US" sz="2500">
                <a:solidFill>
                  <a:srgbClr val="000000"/>
                </a:solidFill>
                <a:latin typeface="Arial"/>
                <a:ea typeface="Arial"/>
                <a:cs typeface="Arial"/>
                <a:sym typeface="Arial"/>
              </a:rPr>
              <a:t>Hiroshima Peace Memorial, Hiroshima, Japan</a:t>
            </a:r>
          </a:p>
          <a:p>
            <a:pPr algn="l">
              <a:lnSpc>
                <a:spcPts val="3500"/>
              </a:lnSpc>
            </a:pPr>
            <a:r>
              <a:rPr lang="en-US" sz="2500">
                <a:solidFill>
                  <a:srgbClr val="000000"/>
                </a:solidFill>
                <a:latin typeface="Arial"/>
                <a:ea typeface="Arial"/>
                <a:cs typeface="Arial"/>
                <a:sym typeface="Arial"/>
              </a:rPr>
              <a:t>Stalingrad (now Volgograd), Russia</a:t>
            </a:r>
          </a:p>
          <a:p>
            <a:pPr algn="l">
              <a:lnSpc>
                <a:spcPts val="3500"/>
              </a:lnSpc>
            </a:pPr>
            <a:r>
              <a:rPr lang="en-US" sz="2500">
                <a:solidFill>
                  <a:srgbClr val="000000"/>
                </a:solidFill>
                <a:latin typeface="Arial"/>
                <a:ea typeface="Arial"/>
                <a:cs typeface="Arial"/>
                <a:sym typeface="Arial"/>
              </a:rPr>
              <a:t>Trinity Site, New Mexico, USA</a:t>
            </a:r>
          </a:p>
        </p:txBody>
      </p:sp>
      <p:sp>
        <p:nvSpPr>
          <p:cNvPr name="TextBox 10" id="10"/>
          <p:cNvSpPr txBox="true"/>
          <p:nvPr/>
        </p:nvSpPr>
        <p:spPr>
          <a:xfrm rot="0">
            <a:off x="8833677" y="2673636"/>
            <a:ext cx="3913062"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Adolf Hitler</a:t>
            </a:r>
          </a:p>
          <a:p>
            <a:pPr algn="l">
              <a:lnSpc>
                <a:spcPts val="3500"/>
              </a:lnSpc>
            </a:pPr>
            <a:r>
              <a:rPr lang="en-US" sz="2500">
                <a:solidFill>
                  <a:srgbClr val="000000"/>
                </a:solidFill>
                <a:latin typeface="Arial"/>
                <a:ea typeface="Arial"/>
                <a:cs typeface="Arial"/>
                <a:sym typeface="Arial"/>
              </a:rPr>
              <a:t>Nevil Chamberlain</a:t>
            </a:r>
          </a:p>
          <a:p>
            <a:pPr algn="l">
              <a:lnSpc>
                <a:spcPts val="3500"/>
              </a:lnSpc>
            </a:pPr>
            <a:r>
              <a:rPr lang="en-US" sz="2500">
                <a:solidFill>
                  <a:srgbClr val="000000"/>
                </a:solidFill>
                <a:latin typeface="Arial"/>
                <a:ea typeface="Arial"/>
                <a:cs typeface="Arial"/>
                <a:sym typeface="Arial"/>
              </a:rPr>
              <a:t>Benito Mussolini</a:t>
            </a:r>
          </a:p>
          <a:p>
            <a:pPr algn="l">
              <a:lnSpc>
                <a:spcPts val="3500"/>
              </a:lnSpc>
            </a:pPr>
            <a:r>
              <a:rPr lang="en-US" sz="2500">
                <a:solidFill>
                  <a:srgbClr val="000000"/>
                </a:solidFill>
                <a:latin typeface="Arial"/>
                <a:ea typeface="Arial"/>
                <a:cs typeface="Arial"/>
                <a:sym typeface="Arial"/>
              </a:rPr>
              <a:t>Franklin D. Roosevelt</a:t>
            </a:r>
          </a:p>
          <a:p>
            <a:pPr algn="l">
              <a:lnSpc>
                <a:spcPts val="3500"/>
              </a:lnSpc>
            </a:pPr>
            <a:r>
              <a:rPr lang="en-US" sz="2500">
                <a:solidFill>
                  <a:srgbClr val="000000"/>
                </a:solidFill>
                <a:latin typeface="Arial"/>
                <a:ea typeface="Arial"/>
                <a:cs typeface="Arial"/>
                <a:sym typeface="Arial"/>
              </a:rPr>
              <a:t>Emperor Hirohito</a:t>
            </a:r>
          </a:p>
          <a:p>
            <a:pPr algn="l">
              <a:lnSpc>
                <a:spcPts val="3500"/>
              </a:lnSpc>
            </a:pPr>
            <a:r>
              <a:rPr lang="en-US" sz="2500">
                <a:solidFill>
                  <a:srgbClr val="000000"/>
                </a:solidFill>
                <a:latin typeface="Arial"/>
                <a:ea typeface="Arial"/>
                <a:cs typeface="Arial"/>
                <a:sym typeface="Arial"/>
              </a:rPr>
              <a:t>Winston Churchill</a:t>
            </a:r>
          </a:p>
          <a:p>
            <a:pPr algn="l">
              <a:lnSpc>
                <a:spcPts val="3500"/>
              </a:lnSpc>
            </a:pPr>
            <a:r>
              <a:rPr lang="en-US" sz="2500">
                <a:solidFill>
                  <a:srgbClr val="000000"/>
                </a:solidFill>
                <a:latin typeface="Arial"/>
                <a:ea typeface="Arial"/>
                <a:cs typeface="Arial"/>
                <a:sym typeface="Arial"/>
              </a:rPr>
              <a:t>Harry Truman</a:t>
            </a:r>
          </a:p>
          <a:p>
            <a:pPr algn="l">
              <a:lnSpc>
                <a:spcPts val="3500"/>
              </a:lnSpc>
            </a:pPr>
            <a:r>
              <a:rPr lang="en-US" sz="2500">
                <a:solidFill>
                  <a:srgbClr val="000000"/>
                </a:solidFill>
                <a:latin typeface="Arial"/>
                <a:ea typeface="Arial"/>
                <a:cs typeface="Arial"/>
                <a:sym typeface="Arial"/>
              </a:rPr>
              <a:t>General Eisenhower</a:t>
            </a:r>
          </a:p>
          <a:p>
            <a:pPr algn="l">
              <a:lnSpc>
                <a:spcPts val="3500"/>
              </a:lnSpc>
            </a:pPr>
            <a:r>
              <a:rPr lang="en-US" sz="2500">
                <a:solidFill>
                  <a:srgbClr val="000000"/>
                </a:solidFill>
                <a:latin typeface="Arial"/>
                <a:ea typeface="Arial"/>
                <a:cs typeface="Arial"/>
                <a:sym typeface="Arial"/>
              </a:rPr>
              <a:t>General Patton</a:t>
            </a:r>
          </a:p>
          <a:p>
            <a:pPr algn="l">
              <a:lnSpc>
                <a:spcPts val="3500"/>
              </a:lnSpc>
            </a:pPr>
            <a:r>
              <a:rPr lang="en-US" sz="2500">
                <a:solidFill>
                  <a:srgbClr val="000000"/>
                </a:solidFill>
                <a:latin typeface="Arial"/>
                <a:ea typeface="Arial"/>
                <a:cs typeface="Arial"/>
                <a:sym typeface="Arial"/>
              </a:rPr>
              <a:t>General Rommel</a:t>
            </a:r>
          </a:p>
          <a:p>
            <a:pPr algn="l">
              <a:lnSpc>
                <a:spcPts val="3500"/>
              </a:lnSpc>
            </a:pPr>
            <a:r>
              <a:rPr lang="en-US" sz="2500">
                <a:solidFill>
                  <a:srgbClr val="000000"/>
                </a:solidFill>
                <a:latin typeface="Arial"/>
                <a:ea typeface="Arial"/>
                <a:cs typeface="Arial"/>
                <a:sym typeface="Arial"/>
              </a:rPr>
              <a:t>General Montgomery</a:t>
            </a:r>
          </a:p>
          <a:p>
            <a:pPr algn="l">
              <a:lnSpc>
                <a:spcPts val="3500"/>
              </a:lnSpc>
            </a:pPr>
            <a:r>
              <a:rPr lang="en-US" sz="2500">
                <a:solidFill>
                  <a:srgbClr val="000000"/>
                </a:solidFill>
                <a:latin typeface="Arial"/>
                <a:ea typeface="Arial"/>
                <a:cs typeface="Arial"/>
                <a:sym typeface="Arial"/>
              </a:rPr>
              <a:t>General Manstein</a:t>
            </a:r>
          </a:p>
          <a:p>
            <a:pPr algn="l">
              <a:lnSpc>
                <a:spcPts val="3500"/>
              </a:lnSpc>
            </a:pPr>
            <a:r>
              <a:rPr lang="en-US" sz="2500">
                <a:solidFill>
                  <a:srgbClr val="000000"/>
                </a:solidFill>
                <a:latin typeface="Arial"/>
                <a:ea typeface="Arial"/>
                <a:cs typeface="Arial"/>
                <a:sym typeface="Arial"/>
              </a:rPr>
              <a:t>Marshal Zhukov</a:t>
            </a:r>
          </a:p>
          <a:p>
            <a:pPr algn="l">
              <a:lnSpc>
                <a:spcPts val="3500"/>
              </a:lnSpc>
            </a:pPr>
            <a:r>
              <a:rPr lang="en-US" sz="2500">
                <a:solidFill>
                  <a:srgbClr val="000000"/>
                </a:solidFill>
                <a:latin typeface="Arial"/>
                <a:ea typeface="Arial"/>
                <a:cs typeface="Arial"/>
                <a:sym typeface="Arial"/>
              </a:rPr>
              <a:t>General Tojo</a:t>
            </a:r>
          </a:p>
          <a:p>
            <a:pPr algn="l">
              <a:lnSpc>
                <a:spcPts val="3500"/>
              </a:lnSpc>
            </a:pPr>
            <a:r>
              <a:rPr lang="en-US" sz="2500">
                <a:solidFill>
                  <a:srgbClr val="000000"/>
                </a:solidFill>
                <a:latin typeface="Arial"/>
                <a:ea typeface="Arial"/>
                <a:cs typeface="Arial"/>
                <a:sym typeface="Arial"/>
              </a:rPr>
              <a:t>General Yamashita</a:t>
            </a:r>
          </a:p>
          <a:p>
            <a:pPr algn="l">
              <a:lnSpc>
                <a:spcPts val="3500"/>
              </a:lnSpc>
            </a:pPr>
            <a:r>
              <a:rPr lang="en-US" sz="2500">
                <a:solidFill>
                  <a:srgbClr val="000000"/>
                </a:solidFill>
                <a:latin typeface="Arial"/>
                <a:ea typeface="Arial"/>
                <a:cs typeface="Arial"/>
                <a:sym typeface="Arial"/>
              </a:rPr>
              <a:t>The O’Sullivan Brothers</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Figures</a:t>
            </a:r>
          </a:p>
        </p:txBody>
      </p:sp>
      <p:sp>
        <p:nvSpPr>
          <p:cNvPr name="TextBox 13" id="13"/>
          <p:cNvSpPr txBox="true"/>
          <p:nvPr/>
        </p:nvSpPr>
        <p:spPr>
          <a:xfrm rot="0">
            <a:off x="12746740" y="2673636"/>
            <a:ext cx="3913062"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 Robert Oppenheimer</a:t>
            </a:r>
          </a:p>
          <a:p>
            <a:pPr algn="l">
              <a:lnSpc>
                <a:spcPts val="3500"/>
              </a:lnSpc>
            </a:pPr>
            <a:r>
              <a:rPr lang="en-US" sz="2500">
                <a:solidFill>
                  <a:srgbClr val="000000"/>
                </a:solidFill>
                <a:latin typeface="Arial"/>
                <a:ea typeface="Arial"/>
                <a:cs typeface="Arial"/>
                <a:sym typeface="Arial"/>
              </a:rPr>
              <a:t>Lyudmila Pavlichenko</a:t>
            </a:r>
          </a:p>
          <a:p>
            <a:pPr algn="l">
              <a:lnSpc>
                <a:spcPts val="3500"/>
              </a:lnSpc>
            </a:pPr>
            <a:r>
              <a:rPr lang="en-US" sz="2500">
                <a:solidFill>
                  <a:srgbClr val="000000"/>
                </a:solidFill>
                <a:latin typeface="Arial"/>
                <a:ea typeface="Arial"/>
                <a:cs typeface="Arial"/>
                <a:sym typeface="Arial"/>
              </a:rPr>
              <a:t>Virginia Hall</a:t>
            </a:r>
          </a:p>
          <a:p>
            <a:pPr algn="l">
              <a:lnSpc>
                <a:spcPts val="3500"/>
              </a:lnSpc>
            </a:pPr>
            <a:r>
              <a:rPr lang="en-US" sz="2500">
                <a:solidFill>
                  <a:srgbClr val="000000"/>
                </a:solidFill>
                <a:latin typeface="Arial"/>
                <a:ea typeface="Arial"/>
                <a:cs typeface="Arial"/>
                <a:sym typeface="Arial"/>
              </a:rPr>
              <a:t>Josephine Baker</a:t>
            </a:r>
          </a:p>
          <a:p>
            <a:pPr algn="l">
              <a:lnSpc>
                <a:spcPts val="3500"/>
              </a:lnSpc>
            </a:pPr>
            <a:r>
              <a:rPr lang="en-US" sz="2500">
                <a:solidFill>
                  <a:srgbClr val="000000"/>
                </a:solidFill>
                <a:latin typeface="Arial"/>
                <a:ea typeface="Arial"/>
                <a:cs typeface="Arial"/>
                <a:sym typeface="Arial"/>
              </a:rPr>
              <a:t>Barbara Lauwers</a:t>
            </a:r>
          </a:p>
          <a:p>
            <a:pPr algn="l">
              <a:lnSpc>
                <a:spcPts val="3500"/>
              </a:lnSpc>
            </a:pPr>
            <a:r>
              <a:rPr lang="en-US" sz="2500">
                <a:solidFill>
                  <a:srgbClr val="000000"/>
                </a:solidFill>
                <a:latin typeface="Arial"/>
                <a:ea typeface="Arial"/>
                <a:cs typeface="Arial"/>
                <a:sym typeface="Arial"/>
              </a:rPr>
              <a:t>Nancy Wake</a:t>
            </a:r>
          </a:p>
          <a:p>
            <a:pPr algn="l">
              <a:lnSpc>
                <a:spcPts val="3500"/>
              </a:lnSpc>
            </a:pPr>
            <a:r>
              <a:rPr lang="en-US" sz="2500">
                <a:solidFill>
                  <a:srgbClr val="000000"/>
                </a:solidFill>
                <a:latin typeface="Arial"/>
                <a:ea typeface="Arial"/>
                <a:cs typeface="Arial"/>
                <a:sym typeface="Arial"/>
              </a:rPr>
              <a:t>Éamon de Valera</a:t>
            </a:r>
          </a:p>
          <a:p>
            <a:pPr algn="l">
              <a:lnSpc>
                <a:spcPts val="3500"/>
              </a:lnSpc>
            </a:pPr>
            <a:r>
              <a:rPr lang="en-US" sz="2500">
                <a:solidFill>
                  <a:srgbClr val="000000"/>
                </a:solidFill>
                <a:latin typeface="Arial"/>
                <a:ea typeface="Arial"/>
                <a:cs typeface="Arial"/>
                <a:sym typeface="Arial"/>
              </a:rPr>
              <a:t>Seán Lemass</a:t>
            </a:r>
          </a:p>
          <a:p>
            <a:pPr algn="l">
              <a:lnSpc>
                <a:spcPts val="3500"/>
              </a:lnSpc>
            </a:pPr>
            <a:r>
              <a:rPr lang="en-US" sz="2500">
                <a:solidFill>
                  <a:srgbClr val="000000"/>
                </a:solidFill>
                <a:latin typeface="Arial"/>
                <a:ea typeface="Arial"/>
                <a:cs typeface="Arial"/>
                <a:sym typeface="Arial"/>
              </a:rPr>
              <a:t>James Craig</a:t>
            </a:r>
          </a:p>
          <a:p>
            <a:pPr algn="l">
              <a:lnSpc>
                <a:spcPts val="3500"/>
              </a:lnSpc>
            </a:pPr>
            <a:r>
              <a:rPr lang="en-US" sz="2500">
                <a:solidFill>
                  <a:srgbClr val="000000"/>
                </a:solidFill>
                <a:latin typeface="Arial"/>
                <a:ea typeface="Arial"/>
                <a:cs typeface="Arial"/>
                <a:sym typeface="Arial"/>
              </a:rPr>
              <a:t>Basil Brookeborough</a:t>
            </a:r>
          </a:p>
          <a:p>
            <a:pPr algn="l">
              <a:lnSpc>
                <a:spcPts val="3500"/>
              </a:lnSpc>
            </a:pPr>
            <a:r>
              <a:rPr lang="en-US" sz="2500">
                <a:solidFill>
                  <a:srgbClr val="000000"/>
                </a:solidFill>
                <a:latin typeface="Arial"/>
                <a:ea typeface="Arial"/>
                <a:cs typeface="Arial"/>
                <a:sym typeface="Arial"/>
              </a:rPr>
              <a:t>Hames Magennis</a:t>
            </a:r>
          </a:p>
          <a:p>
            <a:pPr algn="l">
              <a:lnSpc>
                <a:spcPts val="3500"/>
              </a:lnSpc>
            </a:pPr>
            <a:r>
              <a:rPr lang="en-US" sz="2500">
                <a:solidFill>
                  <a:srgbClr val="000000"/>
                </a:solidFill>
                <a:latin typeface="Arial"/>
                <a:ea typeface="Arial"/>
                <a:cs typeface="Arial"/>
                <a:sym typeface="Arial"/>
              </a:rPr>
              <a:t>Lord Haw-Haw</a:t>
            </a:r>
          </a:p>
          <a:p>
            <a:pPr algn="l">
              <a:lnSpc>
                <a:spcPts val="3500"/>
              </a:lnSpc>
            </a:pPr>
            <a:r>
              <a:rPr lang="en-US" sz="2500">
                <a:solidFill>
                  <a:srgbClr val="000000"/>
                </a:solidFill>
                <a:latin typeface="Arial"/>
                <a:ea typeface="Arial"/>
                <a:cs typeface="Arial"/>
                <a:sym typeface="Arial"/>
              </a:rPr>
              <a:t>Paddy Finucane (RAF)</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25.1.2: THE PATH TO WAR</a:t>
            </a:r>
          </a:p>
        </p:txBody>
      </p:sp>
      <p:sp>
        <p:nvSpPr>
          <p:cNvPr name="TextBox 4" id="4"/>
          <p:cNvSpPr txBox="true"/>
          <p:nvPr/>
        </p:nvSpPr>
        <p:spPr>
          <a:xfrm rot="0">
            <a:off x="175900" y="3738872"/>
            <a:ext cx="17936199"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25.1.2: the path to war</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The attitude of France and Britain</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So far, both France and Britain had stood by and made no response while Hitler rebuilt the Germany army and navy, entered the Rhineland and joined with Austria. There were a number of reasons for this: </a:t>
            </a:r>
          </a:p>
          <a:p>
            <a:pPr algn="l" marL="647702" indent="-323851" lvl="1">
              <a:lnSpc>
                <a:spcPts val="4200"/>
              </a:lnSpc>
              <a:buFont typeface="Arial"/>
              <a:buChar char="•"/>
            </a:pPr>
            <a:r>
              <a:rPr lang="en-US" sz="3000">
                <a:solidFill>
                  <a:srgbClr val="000000"/>
                </a:solidFill>
                <a:latin typeface="Arial"/>
                <a:ea typeface="Arial"/>
                <a:cs typeface="Arial"/>
                <a:sym typeface="Arial"/>
              </a:rPr>
              <a:t>France did not want to risk a war with Germany over the Rhineland, especially as the size of the German Army was unknown. </a:t>
            </a:r>
          </a:p>
          <a:p>
            <a:pPr algn="l" marL="647702" indent="-323851" lvl="1">
              <a:lnSpc>
                <a:spcPts val="4200"/>
              </a:lnSpc>
              <a:buFont typeface="Arial"/>
              <a:buChar char="•"/>
            </a:pPr>
            <a:r>
              <a:rPr lang="en-US" sz="3000">
                <a:solidFill>
                  <a:srgbClr val="000000"/>
                </a:solidFill>
                <a:latin typeface="Arial"/>
                <a:ea typeface="Arial"/>
                <a:cs typeface="Arial"/>
                <a:sym typeface="Arial"/>
              </a:rPr>
              <a:t>France believed its system of fortification along its eastern border with Germany, called the </a:t>
            </a:r>
            <a:r>
              <a:rPr lang="en-US" b="true" sz="3000">
                <a:solidFill>
                  <a:srgbClr val="000000"/>
                </a:solidFill>
                <a:latin typeface="Arial Bold"/>
                <a:ea typeface="Arial Bold"/>
                <a:cs typeface="Arial Bold"/>
                <a:sym typeface="Arial Bold"/>
              </a:rPr>
              <a:t>Maginot Line</a:t>
            </a:r>
            <a:r>
              <a:rPr lang="en-US" sz="3000">
                <a:solidFill>
                  <a:srgbClr val="000000"/>
                </a:solidFill>
                <a:latin typeface="Arial"/>
                <a:ea typeface="Arial"/>
                <a:cs typeface="Arial"/>
                <a:sym typeface="Arial"/>
              </a:rPr>
              <a:t>, would be enough to prevent a German attack.</a:t>
            </a:r>
          </a:p>
          <a:p>
            <a:pPr algn="l" marL="647702" indent="-323851" lvl="1">
              <a:lnSpc>
                <a:spcPts val="4200"/>
              </a:lnSpc>
              <a:buFont typeface="Arial"/>
              <a:buChar char="•"/>
            </a:pPr>
            <a:r>
              <a:rPr lang="en-US" sz="3000">
                <a:solidFill>
                  <a:srgbClr val="000000"/>
                </a:solidFill>
                <a:latin typeface="Arial"/>
                <a:ea typeface="Arial"/>
                <a:cs typeface="Arial"/>
                <a:sym typeface="Arial"/>
              </a:rPr>
              <a:t>Most British people believed the terms of the Treaty had been too harsh.</a:t>
            </a:r>
          </a:p>
          <a:p>
            <a:pPr algn="l" marL="647702" indent="-323851" lvl="1">
              <a:lnSpc>
                <a:spcPts val="4200"/>
              </a:lnSpc>
              <a:buFont typeface="Arial"/>
              <a:buChar char="•"/>
            </a:pPr>
            <a:r>
              <a:rPr lang="en-US" sz="3000">
                <a:solidFill>
                  <a:srgbClr val="000000"/>
                </a:solidFill>
                <a:latin typeface="Arial"/>
                <a:ea typeface="Arial"/>
                <a:cs typeface="Arial"/>
                <a:sym typeface="Arial"/>
              </a:rPr>
              <a:t>The memory of </a:t>
            </a:r>
            <a:r>
              <a:rPr lang="en-US" b="true" sz="3000">
                <a:solidFill>
                  <a:srgbClr val="000000"/>
                </a:solidFill>
                <a:latin typeface="Arial Bold"/>
                <a:ea typeface="Arial Bold"/>
                <a:cs typeface="Arial Bold"/>
                <a:sym typeface="Arial Bold"/>
              </a:rPr>
              <a:t>World War I </a:t>
            </a:r>
            <a:r>
              <a:rPr lang="en-US" sz="3000">
                <a:solidFill>
                  <a:srgbClr val="000000"/>
                </a:solidFill>
                <a:latin typeface="Arial"/>
                <a:ea typeface="Arial"/>
                <a:cs typeface="Arial"/>
                <a:sym typeface="Arial"/>
              </a:rPr>
              <a:t>was still strong in Britain and the idea of another war so soon was terrible. Britain had also come under fire for its military violence in Ireland during the Irish War of Independence. </a:t>
            </a:r>
          </a:p>
          <a:p>
            <a:pPr algn="l" marL="647702" indent="-323851" lvl="1">
              <a:lnSpc>
                <a:spcPts val="4200"/>
              </a:lnSpc>
              <a:buFont typeface="Arial"/>
              <a:buChar char="•"/>
            </a:pPr>
            <a:r>
              <a:rPr lang="en-US" sz="3000">
                <a:solidFill>
                  <a:srgbClr val="000000"/>
                </a:solidFill>
                <a:latin typeface="Arial"/>
                <a:ea typeface="Arial"/>
                <a:cs typeface="Arial"/>
                <a:sym typeface="Arial"/>
              </a:rPr>
              <a:t>France, Britain and most other Europeans were more concerned about </a:t>
            </a:r>
            <a:r>
              <a:rPr lang="en-US" b="true" sz="3000">
                <a:solidFill>
                  <a:srgbClr val="000000"/>
                </a:solidFill>
                <a:latin typeface="Arial Bold"/>
                <a:ea typeface="Arial Bold"/>
                <a:cs typeface="Arial Bold"/>
                <a:sym typeface="Arial Bold"/>
              </a:rPr>
              <a:t>Stalin </a:t>
            </a:r>
            <a:r>
              <a:rPr lang="en-US" sz="3000">
                <a:solidFill>
                  <a:srgbClr val="000000"/>
                </a:solidFill>
                <a:latin typeface="Arial"/>
                <a:ea typeface="Arial"/>
                <a:cs typeface="Arial"/>
                <a:sym typeface="Arial"/>
              </a:rPr>
              <a:t>and the threat of </a:t>
            </a:r>
            <a:r>
              <a:rPr lang="en-US" b="true" sz="3000">
                <a:solidFill>
                  <a:srgbClr val="000000"/>
                </a:solidFill>
                <a:latin typeface="Arial Bold"/>
                <a:ea typeface="Arial Bold"/>
                <a:cs typeface="Arial Bold"/>
                <a:sym typeface="Arial Bold"/>
              </a:rPr>
              <a:t>communism </a:t>
            </a:r>
            <a:r>
              <a:rPr lang="en-US" sz="3000">
                <a:solidFill>
                  <a:srgbClr val="000000"/>
                </a:solidFill>
                <a:latin typeface="Arial"/>
                <a:ea typeface="Arial"/>
                <a:cs typeface="Arial"/>
                <a:sym typeface="Arial"/>
              </a:rPr>
              <a:t>than they were of fascism.</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2694450" y="0"/>
            <a:ext cx="12899100" cy="9725311"/>
          </a:xfrm>
          <a:custGeom>
            <a:avLst/>
            <a:gdLst/>
            <a:ahLst/>
            <a:cxnLst/>
            <a:rect r="r" b="b" t="t" l="l"/>
            <a:pathLst>
              <a:path h="9725311" w="12899100">
                <a:moveTo>
                  <a:pt x="0" y="0"/>
                </a:moveTo>
                <a:lnTo>
                  <a:pt x="12899100" y="0"/>
                </a:lnTo>
                <a:lnTo>
                  <a:pt x="12899100" y="9725311"/>
                </a:lnTo>
                <a:lnTo>
                  <a:pt x="0" y="9725311"/>
                </a:lnTo>
                <a:lnTo>
                  <a:pt x="0" y="0"/>
                </a:lnTo>
                <a:close/>
              </a:path>
            </a:pathLst>
          </a:custGeom>
          <a:blipFill>
            <a:blip r:embed="rId2"/>
            <a:stretch>
              <a:fillRect l="-1585" t="-2171" r="-1934" b="-2566"/>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Appeasement</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Awareness of all the lives lost in the horrors of World War I was very fresh in British minds. In the '</a:t>
            </a:r>
            <a:r>
              <a:rPr lang="en-US" sz="3000" b="true">
                <a:solidFill>
                  <a:srgbClr val="000000"/>
                </a:solidFill>
                <a:latin typeface="Arial Bold"/>
                <a:ea typeface="Arial Bold"/>
                <a:cs typeface="Arial Bold"/>
                <a:sym typeface="Arial Bold"/>
              </a:rPr>
              <a:t>Peace Ballot</a:t>
            </a:r>
            <a:r>
              <a:rPr lang="en-US" sz="3000">
                <a:solidFill>
                  <a:srgbClr val="000000"/>
                </a:solidFill>
                <a:latin typeface="Arial"/>
                <a:ea typeface="Arial"/>
                <a:cs typeface="Arial"/>
                <a:sym typeface="Arial"/>
              </a:rPr>
              <a:t>' of 1934-35, millions of British people voted for a pacifist (pro-peace) approach, and since then appeasement had been British foreign policy. </a:t>
            </a:r>
            <a:r>
              <a:rPr lang="en-US" sz="3000" b="true">
                <a:solidFill>
                  <a:srgbClr val="000000"/>
                </a:solidFill>
                <a:latin typeface="Arial Bold"/>
                <a:ea typeface="Arial Bold"/>
                <a:cs typeface="Arial Bold"/>
                <a:sym typeface="Arial Bold"/>
              </a:rPr>
              <a:t>Appeasement </a:t>
            </a:r>
            <a:r>
              <a:rPr lang="en-US" sz="3000">
                <a:solidFill>
                  <a:srgbClr val="000000"/>
                </a:solidFill>
                <a:latin typeface="Arial"/>
                <a:ea typeface="Arial"/>
                <a:cs typeface="Arial"/>
                <a:sym typeface="Arial"/>
              </a:rPr>
              <a:t>involved </a:t>
            </a:r>
            <a:r>
              <a:rPr lang="en-US" sz="3000" u="sng">
                <a:solidFill>
                  <a:srgbClr val="000000"/>
                </a:solidFill>
                <a:latin typeface="Arial"/>
                <a:ea typeface="Arial"/>
                <a:cs typeface="Arial"/>
                <a:sym typeface="Arial"/>
              </a:rPr>
              <a:t>agreeing to Hitler's demands in the hope of avoiding war</a:t>
            </a:r>
            <a:r>
              <a:rPr lang="en-US" sz="3000">
                <a:solidFill>
                  <a:srgbClr val="000000"/>
                </a:solidFill>
                <a:latin typeface="Arial"/>
                <a:ea typeface="Arial"/>
                <a:cs typeface="Arial"/>
                <a:sym typeface="Arial"/>
              </a:rPr>
              <a:t>. The British Prime Minister in 1937 was </a:t>
            </a:r>
            <a:r>
              <a:rPr lang="en-US" sz="3000" b="true">
                <a:solidFill>
                  <a:srgbClr val="000000"/>
                </a:solidFill>
                <a:latin typeface="Arial Bold"/>
                <a:ea typeface="Arial Bold"/>
                <a:cs typeface="Arial Bold"/>
                <a:sym typeface="Arial Bold"/>
              </a:rPr>
              <a:t>Neville Chamberlain</a:t>
            </a:r>
            <a:r>
              <a:rPr lang="en-US" sz="3000">
                <a:solidFill>
                  <a:srgbClr val="000000"/>
                </a:solidFill>
                <a:latin typeface="Arial"/>
                <a:ea typeface="Arial"/>
                <a:cs typeface="Arial"/>
                <a:sym typeface="Arial"/>
              </a:rPr>
              <a:t>, who said '</a:t>
            </a:r>
            <a:r>
              <a:rPr lang="en-US" sz="3000" i="true">
                <a:solidFill>
                  <a:srgbClr val="000000"/>
                </a:solidFill>
                <a:latin typeface="Arial Italics"/>
                <a:ea typeface="Arial Italics"/>
                <a:cs typeface="Arial Italics"/>
                <a:sym typeface="Arial Italics"/>
              </a:rPr>
              <a:t>We should seek by all means in our power to avoid war, by analysing possible causes, by trying to remove them, by discussion in a spirit of collaboration and good will</a:t>
            </a:r>
            <a:r>
              <a:rPr lang="en-US" sz="3000">
                <a:solidFill>
                  <a:srgbClr val="000000"/>
                </a:solidFill>
                <a:latin typeface="Arial"/>
                <a:ea typeface="Arial"/>
                <a:cs typeface="Arial"/>
                <a:sym typeface="Arial"/>
              </a:rPr>
              <a:t>'. Hitler saw Britain's reluctance to engage assertively and took advantage of this.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316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did France want to avoid war with Germany?</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Britain opposed to using force in response to German actions?</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policy of appeasement?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The Sudetenland and The Munich Conference, 1938</a:t>
            </a:r>
          </a:p>
        </p:txBody>
      </p:sp>
      <p:sp>
        <p:nvSpPr>
          <p:cNvPr name="TextBox 7" id="7"/>
          <p:cNvSpPr txBox="true"/>
          <p:nvPr/>
        </p:nvSpPr>
        <p:spPr>
          <a:xfrm rot="0">
            <a:off x="1028700" y="16827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Hitler noted Europe's lack of authority and realised that he could go further. His next aim was to absorb the German-speakers in </a:t>
            </a:r>
            <a:r>
              <a:rPr lang="en-US" sz="2500" b="true">
                <a:solidFill>
                  <a:srgbClr val="000000"/>
                </a:solidFill>
                <a:latin typeface="Arial Bold"/>
                <a:ea typeface="Arial Bold"/>
                <a:cs typeface="Arial Bold"/>
                <a:sym typeface="Arial Bold"/>
              </a:rPr>
              <a:t>Czechoslovakia</a:t>
            </a:r>
            <a:r>
              <a:rPr lang="en-US" sz="2500">
                <a:solidFill>
                  <a:srgbClr val="000000"/>
                </a:solidFill>
                <a:latin typeface="Arial"/>
                <a:ea typeface="Arial"/>
                <a:cs typeface="Arial"/>
                <a:sym typeface="Arial"/>
              </a:rPr>
              <a:t> into the Reich. </a:t>
            </a:r>
            <a:r>
              <a:rPr lang="en-US" sz="2500" u="sng">
                <a:solidFill>
                  <a:srgbClr val="000000"/>
                </a:solidFill>
                <a:latin typeface="Arial"/>
                <a:ea typeface="Arial"/>
                <a:cs typeface="Arial"/>
                <a:sym typeface="Arial"/>
              </a:rPr>
              <a:t>The majority German-speaking regions of Czechoslovakia</a:t>
            </a:r>
            <a:r>
              <a:rPr lang="en-US" sz="2500">
                <a:solidFill>
                  <a:srgbClr val="000000"/>
                </a:solidFill>
                <a:latin typeface="Arial"/>
                <a:ea typeface="Arial"/>
                <a:cs typeface="Arial"/>
                <a:sym typeface="Arial"/>
              </a:rPr>
              <a:t> were together called the </a:t>
            </a:r>
            <a:r>
              <a:rPr lang="en-US" sz="2500" b="true">
                <a:solidFill>
                  <a:srgbClr val="000000"/>
                </a:solidFill>
                <a:latin typeface="Arial Bold"/>
                <a:ea typeface="Arial Bold"/>
                <a:cs typeface="Arial Bold"/>
                <a:sym typeface="Arial Bold"/>
              </a:rPr>
              <a:t>Sudetenland</a:t>
            </a:r>
            <a:r>
              <a:rPr lang="en-US" sz="2500">
                <a:solidFill>
                  <a:srgbClr val="000000"/>
                </a:solidFill>
                <a:latin typeface="Arial"/>
                <a:ea typeface="Arial"/>
                <a:cs typeface="Arial"/>
                <a:sym typeface="Arial"/>
              </a:rPr>
              <a:t>. The Germans living there were encouraged to campaign for independence. Nazi propaganda made it look as though the Czechoslovakian state had been mistreating the Sudeten Germans.</a:t>
            </a:r>
          </a:p>
          <a:p>
            <a:pPr algn="l">
              <a:lnSpc>
                <a:spcPts val="3500"/>
              </a:lnSpc>
            </a:pPr>
            <a:r>
              <a:rPr lang="en-US" sz="2500">
                <a:solidFill>
                  <a:srgbClr val="000000"/>
                </a:solidFill>
                <a:latin typeface="Arial"/>
                <a:ea typeface="Arial"/>
                <a:cs typeface="Arial"/>
                <a:sym typeface="Arial"/>
              </a:rPr>
              <a:t>In September 1938, Neville Chamberlain, Adolf Hitler, Benito Mussolini and Édouard Daladier (French President) met for the </a:t>
            </a:r>
            <a:r>
              <a:rPr lang="en-US" sz="2500" b="true">
                <a:solidFill>
                  <a:srgbClr val="000000"/>
                </a:solidFill>
                <a:latin typeface="Arial Bold"/>
                <a:ea typeface="Arial Bold"/>
                <a:cs typeface="Arial Bold"/>
                <a:sym typeface="Arial Bold"/>
              </a:rPr>
              <a:t>Munich Conference </a:t>
            </a:r>
            <a:r>
              <a:rPr lang="en-US" sz="2500">
                <a:solidFill>
                  <a:srgbClr val="000000"/>
                </a:solidFill>
                <a:latin typeface="Arial"/>
                <a:ea typeface="Arial"/>
                <a:cs typeface="Arial"/>
                <a:sym typeface="Arial"/>
              </a:rPr>
              <a:t>to discuss the issue of Czechoslovakia and the Sudetenland. They agreed to make the German-speaking part Czechoslovakia a part of Germany. Notably, Czechoslovakia was not part of the talks. Hitler promised the other leaders that he would not demand any more territory. Chamberlain returned to Britain to cheering crowds, claiming to have achieved 'peace for our time'. </a:t>
            </a:r>
          </a:p>
          <a:p>
            <a:pPr algn="l">
              <a:lnSpc>
                <a:spcPts val="3500"/>
              </a:lnSpc>
            </a:pPr>
            <a:r>
              <a:rPr lang="en-US" sz="2500">
                <a:solidFill>
                  <a:srgbClr val="000000"/>
                </a:solidFill>
                <a:latin typeface="Arial"/>
                <a:ea typeface="Arial"/>
                <a:cs typeface="Arial"/>
                <a:sym typeface="Arial"/>
              </a:rPr>
              <a:t>In March 1939, Hitler broke the Munich Agreement and took over the rest of Czechoslovakia. Now nobody could deny that appeasement had been a failure. Britain began to rearm itself, reintroduced conscription and began to make agreements with other countries, such as France and Poland, against Hitler. Britain and France promised Poland that they would come to its aid if Germany invaded. They hoped that Stalin would agree to do the same, but talks with him broke down.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7127102" cy="9725311"/>
          </a:xfrm>
          <a:custGeom>
            <a:avLst/>
            <a:gdLst/>
            <a:ahLst/>
            <a:cxnLst/>
            <a:rect r="r" b="b" t="t" l="l"/>
            <a:pathLst>
              <a:path h="9725311" w="7127102">
                <a:moveTo>
                  <a:pt x="0" y="0"/>
                </a:moveTo>
                <a:lnTo>
                  <a:pt x="7127102" y="0"/>
                </a:lnTo>
                <a:lnTo>
                  <a:pt x="712710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9" id="9"/>
          <p:cNvSpPr/>
          <p:nvPr/>
        </p:nvSpPr>
        <p:spPr>
          <a:xfrm flipH="false" flipV="false" rot="0">
            <a:off x="7812902" y="2086170"/>
            <a:ext cx="9126358" cy="6114660"/>
          </a:xfrm>
          <a:custGeom>
            <a:avLst/>
            <a:gdLst/>
            <a:ahLst/>
            <a:cxnLst/>
            <a:rect r="r" b="b" t="t" l="l"/>
            <a:pathLst>
              <a:path h="6114660" w="9126358">
                <a:moveTo>
                  <a:pt x="0" y="0"/>
                </a:moveTo>
                <a:lnTo>
                  <a:pt x="9126358" y="0"/>
                </a:lnTo>
                <a:lnTo>
                  <a:pt x="9126358" y="6114660"/>
                </a:lnTo>
                <a:lnTo>
                  <a:pt x="0" y="6114660"/>
                </a:lnTo>
                <a:lnTo>
                  <a:pt x="0" y="0"/>
                </a:lnTo>
                <a:close/>
              </a:path>
            </a:pathLst>
          </a:custGeom>
          <a:blipFill>
            <a:blip r:embed="rId3"/>
            <a:stretch>
              <a:fillRect l="0" t="0" r="0" b="0"/>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8" id="8"/>
          <p:cNvGrpSpPr/>
          <p:nvPr/>
        </p:nvGrpSpPr>
        <p:grpSpPr>
          <a:xfrm rot="0">
            <a:off x="1542153" y="4915280"/>
            <a:ext cx="2286410" cy="1021425"/>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1939</a:t>
              </a:r>
            </a:p>
          </p:txBody>
        </p:sp>
      </p:grpSp>
      <p:grpSp>
        <p:nvGrpSpPr>
          <p:cNvPr name="Group 11" id="11"/>
          <p:cNvGrpSpPr/>
          <p:nvPr/>
        </p:nvGrpSpPr>
        <p:grpSpPr>
          <a:xfrm rot="0">
            <a:off x="3528437" y="4915280"/>
            <a:ext cx="2178112" cy="1021425"/>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1940</a:t>
              </a:r>
            </a:p>
          </p:txBody>
        </p:sp>
      </p:grpSp>
      <p:grpSp>
        <p:nvGrpSpPr>
          <p:cNvPr name="Group 14" id="14"/>
          <p:cNvGrpSpPr/>
          <p:nvPr/>
        </p:nvGrpSpPr>
        <p:grpSpPr>
          <a:xfrm rot="0">
            <a:off x="5446959" y="4915280"/>
            <a:ext cx="2259229" cy="1021425"/>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1941</a:t>
              </a:r>
            </a:p>
          </p:txBody>
        </p:sp>
      </p:grpSp>
      <p:sp>
        <p:nvSpPr>
          <p:cNvPr name="AutoShape 17" id="17"/>
          <p:cNvSpPr/>
          <p:nvPr/>
        </p:nvSpPr>
        <p:spPr>
          <a:xfrm flipV="true">
            <a:off x="2655345" y="6138290"/>
            <a:ext cx="0" cy="2400527"/>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7398754" y="4915280"/>
            <a:ext cx="2286410" cy="1021425"/>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1942</a:t>
              </a:r>
            </a:p>
          </p:txBody>
        </p:sp>
      </p:grpSp>
      <p:grpSp>
        <p:nvGrpSpPr>
          <p:cNvPr name="Group 21" id="21"/>
          <p:cNvGrpSpPr/>
          <p:nvPr/>
        </p:nvGrpSpPr>
        <p:grpSpPr>
          <a:xfrm rot="0">
            <a:off x="9385038" y="4915280"/>
            <a:ext cx="2178112" cy="1021425"/>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1944</a:t>
              </a:r>
            </a:p>
          </p:txBody>
        </p:sp>
      </p:grpSp>
      <p:grpSp>
        <p:nvGrpSpPr>
          <p:cNvPr name="Group 24" id="24"/>
          <p:cNvGrpSpPr/>
          <p:nvPr/>
        </p:nvGrpSpPr>
        <p:grpSpPr>
          <a:xfrm rot="0">
            <a:off x="11303560" y="4915280"/>
            <a:ext cx="2259229" cy="1021425"/>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57150"/>
              <a:ext cx="644892"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May 1945</a:t>
              </a:r>
            </a:p>
          </p:txBody>
        </p:sp>
      </p:grpSp>
      <p:grpSp>
        <p:nvGrpSpPr>
          <p:cNvPr name="Group 27" id="27"/>
          <p:cNvGrpSpPr/>
          <p:nvPr/>
        </p:nvGrpSpPr>
        <p:grpSpPr>
          <a:xfrm rot="0">
            <a:off x="13258866" y="4915280"/>
            <a:ext cx="2286410" cy="1021425"/>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57150"/>
              <a:ext cx="655707"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ea typeface="Questrial"/>
                  <a:cs typeface="Questrial"/>
                  <a:sym typeface="Questrial"/>
                </a:rPr>
                <a:t>Aug 1945</a:t>
              </a:r>
            </a:p>
          </p:txBody>
        </p:sp>
      </p:grpSp>
      <p:grpSp>
        <p:nvGrpSpPr>
          <p:cNvPr name="Group 30" id="30"/>
          <p:cNvGrpSpPr/>
          <p:nvPr/>
        </p:nvGrpSpPr>
        <p:grpSpPr>
          <a:xfrm rot="0">
            <a:off x="1219915" y="7469318"/>
            <a:ext cx="2930887" cy="1333128"/>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2" id="3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3" id="33"/>
          <p:cNvSpPr/>
          <p:nvPr/>
        </p:nvSpPr>
        <p:spPr>
          <a:xfrm flipV="true">
            <a:off x="6423199" y="6138290"/>
            <a:ext cx="0" cy="2400527"/>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4965259" y="7469318"/>
            <a:ext cx="2930887" cy="1333128"/>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7" id="37"/>
          <p:cNvSpPr/>
          <p:nvPr/>
        </p:nvSpPr>
        <p:spPr>
          <a:xfrm flipV="true">
            <a:off x="10498230" y="6137240"/>
            <a:ext cx="0" cy="2400527"/>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081248" y="7468267"/>
            <a:ext cx="2930887" cy="1333128"/>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1" id="41"/>
          <p:cNvSpPr/>
          <p:nvPr/>
        </p:nvSpPr>
        <p:spPr>
          <a:xfrm rot="-5400000">
            <a:off x="13104997" y="7627178"/>
            <a:ext cx="2115937" cy="0"/>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2936628" y="7467217"/>
            <a:ext cx="2930887" cy="1333128"/>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5" id="45"/>
          <p:cNvSpPr/>
          <p:nvPr/>
        </p:nvSpPr>
        <p:spPr>
          <a:xfrm flipV="true">
            <a:off x="4609989" y="2323687"/>
            <a:ext cx="0" cy="2400527"/>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152049" y="2047348"/>
            <a:ext cx="2930887" cy="1333128"/>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9" id="49"/>
          <p:cNvSpPr/>
          <p:nvPr/>
        </p:nvSpPr>
        <p:spPr>
          <a:xfrm flipV="true">
            <a:off x="8534456" y="2323687"/>
            <a:ext cx="0" cy="2400527"/>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076516" y="2047348"/>
            <a:ext cx="2930887" cy="1333128"/>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3" id="53"/>
          <p:cNvSpPr/>
          <p:nvPr/>
        </p:nvSpPr>
        <p:spPr>
          <a:xfrm flipV="true">
            <a:off x="12425671" y="2318382"/>
            <a:ext cx="0" cy="2400527"/>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0967731" y="2042044"/>
            <a:ext cx="2930887" cy="1333128"/>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grpSp>
        <p:nvGrpSpPr>
          <p:cNvPr name="Group 57" id="57"/>
          <p:cNvGrpSpPr/>
          <p:nvPr/>
        </p:nvGrpSpPr>
        <p:grpSpPr>
          <a:xfrm rot="0">
            <a:off x="7091828" y="694822"/>
            <a:ext cx="3827844" cy="667756"/>
            <a:chOff x="0" y="0"/>
            <a:chExt cx="1008157" cy="175870"/>
          </a:xfrm>
        </p:grpSpPr>
        <p:sp>
          <p:nvSpPr>
            <p:cNvPr name="Freeform 58" id="58"/>
            <p:cNvSpPr/>
            <p:nvPr/>
          </p:nvSpPr>
          <p:spPr>
            <a:xfrm flipH="false" flipV="false" rot="0">
              <a:off x="0" y="0"/>
              <a:ext cx="1008156" cy="175870"/>
            </a:xfrm>
            <a:custGeom>
              <a:avLst/>
              <a:gdLst/>
              <a:ahLst/>
              <a:cxnLst/>
              <a:rect r="r" b="b" t="t" l="l"/>
              <a:pathLst>
                <a:path h="175870" w="1008156">
                  <a:moveTo>
                    <a:pt x="12135" y="0"/>
                  </a:moveTo>
                  <a:lnTo>
                    <a:pt x="996021" y="0"/>
                  </a:lnTo>
                  <a:cubicBezTo>
                    <a:pt x="1002723" y="0"/>
                    <a:pt x="1008156" y="5433"/>
                    <a:pt x="1008156" y="12135"/>
                  </a:cubicBezTo>
                  <a:lnTo>
                    <a:pt x="1008156" y="163735"/>
                  </a:lnTo>
                  <a:cubicBezTo>
                    <a:pt x="1008156" y="170437"/>
                    <a:pt x="1002723" y="175870"/>
                    <a:pt x="996021" y="175870"/>
                  </a:cubicBezTo>
                  <a:lnTo>
                    <a:pt x="12135" y="175870"/>
                  </a:lnTo>
                  <a:cubicBezTo>
                    <a:pt x="5433" y="175870"/>
                    <a:pt x="0" y="170437"/>
                    <a:pt x="0" y="163735"/>
                  </a:cubicBezTo>
                  <a:lnTo>
                    <a:pt x="0" y="12135"/>
                  </a:lnTo>
                  <a:cubicBezTo>
                    <a:pt x="0" y="5433"/>
                    <a:pt x="5433" y="0"/>
                    <a:pt x="12135" y="0"/>
                  </a:cubicBezTo>
                  <a:close/>
                </a:path>
              </a:pathLst>
            </a:custGeom>
            <a:solidFill>
              <a:srgbClr val="363371"/>
            </a:solidFill>
          </p:spPr>
        </p:sp>
        <p:sp>
          <p:nvSpPr>
            <p:cNvPr name="TextBox 59" id="59"/>
            <p:cNvSpPr txBox="true"/>
            <p:nvPr/>
          </p:nvSpPr>
          <p:spPr>
            <a:xfrm>
              <a:off x="0" y="-66675"/>
              <a:ext cx="1008157"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ea typeface="Questrial"/>
                  <a:cs typeface="Questrial"/>
                  <a:sym typeface="Questrial"/>
                </a:rPr>
                <a:t>WORLD WAR II</a:t>
              </a:r>
            </a:p>
          </p:txBody>
        </p:sp>
      </p:grpSp>
      <p:sp>
        <p:nvSpPr>
          <p:cNvPr name="Freeform 60" id="60"/>
          <p:cNvSpPr/>
          <p:nvPr/>
        </p:nvSpPr>
        <p:spPr>
          <a:xfrm flipH="false" flipV="false" rot="0">
            <a:off x="12542168" y="135013"/>
            <a:ext cx="3325346" cy="1787374"/>
          </a:xfrm>
          <a:custGeom>
            <a:avLst/>
            <a:gdLst/>
            <a:ahLst/>
            <a:cxnLst/>
            <a:rect r="r" b="b" t="t" l="l"/>
            <a:pathLst>
              <a:path h="1787374" w="3325346">
                <a:moveTo>
                  <a:pt x="0" y="0"/>
                </a:moveTo>
                <a:lnTo>
                  <a:pt x="3325347" y="0"/>
                </a:lnTo>
                <a:lnTo>
                  <a:pt x="3325347" y="1787374"/>
                </a:lnTo>
                <a:lnTo>
                  <a:pt x="0" y="17873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147750" y="0"/>
            <a:ext cx="3831429" cy="1724143"/>
          </a:xfrm>
          <a:custGeom>
            <a:avLst/>
            <a:gdLst/>
            <a:ahLst/>
            <a:cxnLst/>
            <a:rect r="r" b="b" t="t" l="l"/>
            <a:pathLst>
              <a:path h="1724143" w="3831429">
                <a:moveTo>
                  <a:pt x="0" y="0"/>
                </a:moveTo>
                <a:lnTo>
                  <a:pt x="3831429" y="0"/>
                </a:lnTo>
                <a:lnTo>
                  <a:pt x="3831429" y="1724143"/>
                </a:lnTo>
                <a:lnTo>
                  <a:pt x="0" y="1724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3110188" y="8901005"/>
            <a:ext cx="2189307" cy="834673"/>
          </a:xfrm>
          <a:custGeom>
            <a:avLst/>
            <a:gdLst/>
            <a:ahLst/>
            <a:cxnLst/>
            <a:rect r="r" b="b" t="t" l="l"/>
            <a:pathLst>
              <a:path h="834673" w="2189307">
                <a:moveTo>
                  <a:pt x="0" y="0"/>
                </a:moveTo>
                <a:lnTo>
                  <a:pt x="2189307" y="0"/>
                </a:lnTo>
                <a:lnTo>
                  <a:pt x="2189307" y="834673"/>
                </a:lnTo>
                <a:lnTo>
                  <a:pt x="0" y="8346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685800" y="8923955"/>
            <a:ext cx="2370514" cy="1363045"/>
          </a:xfrm>
          <a:custGeom>
            <a:avLst/>
            <a:gdLst/>
            <a:ahLst/>
            <a:cxnLst/>
            <a:rect r="r" b="b" t="t" l="l"/>
            <a:pathLst>
              <a:path h="1363045" w="2370514">
                <a:moveTo>
                  <a:pt x="0" y="0"/>
                </a:moveTo>
                <a:lnTo>
                  <a:pt x="2370514" y="0"/>
                </a:lnTo>
                <a:lnTo>
                  <a:pt x="2370514" y="1363045"/>
                </a:lnTo>
                <a:lnTo>
                  <a:pt x="0" y="13630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7655458" y="8379712"/>
            <a:ext cx="2700585" cy="1907288"/>
          </a:xfrm>
          <a:custGeom>
            <a:avLst/>
            <a:gdLst/>
            <a:ahLst/>
            <a:cxnLst/>
            <a:rect r="r" b="b" t="t" l="l"/>
            <a:pathLst>
              <a:path h="1907288" w="2700585">
                <a:moveTo>
                  <a:pt x="0" y="0"/>
                </a:moveTo>
                <a:lnTo>
                  <a:pt x="2700585" y="0"/>
                </a:lnTo>
                <a:lnTo>
                  <a:pt x="2700585" y="1907288"/>
                </a:lnTo>
                <a:lnTo>
                  <a:pt x="0" y="19072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15867515" y="3941760"/>
            <a:ext cx="880269" cy="1994945"/>
          </a:xfrm>
          <a:custGeom>
            <a:avLst/>
            <a:gdLst/>
            <a:ahLst/>
            <a:cxnLst/>
            <a:rect r="r" b="b" t="t" l="l"/>
            <a:pathLst>
              <a:path h="1994945" w="880269">
                <a:moveTo>
                  <a:pt x="0" y="0"/>
                </a:moveTo>
                <a:lnTo>
                  <a:pt x="880269" y="0"/>
                </a:lnTo>
                <a:lnTo>
                  <a:pt x="880269" y="1994945"/>
                </a:lnTo>
                <a:lnTo>
                  <a:pt x="0" y="199494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1637409" y="2779708"/>
            <a:ext cx="1418905" cy="1994945"/>
          </a:xfrm>
          <a:custGeom>
            <a:avLst/>
            <a:gdLst/>
            <a:ahLst/>
            <a:cxnLst/>
            <a:rect r="r" b="b" t="t" l="l"/>
            <a:pathLst>
              <a:path h="1994945" w="1418905">
                <a:moveTo>
                  <a:pt x="0" y="0"/>
                </a:moveTo>
                <a:lnTo>
                  <a:pt x="1418905" y="0"/>
                </a:lnTo>
                <a:lnTo>
                  <a:pt x="1418905" y="1994945"/>
                </a:lnTo>
                <a:lnTo>
                  <a:pt x="0" y="199494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685800" y="2289474"/>
            <a:ext cx="1263087" cy="1263087"/>
          </a:xfrm>
          <a:custGeom>
            <a:avLst/>
            <a:gdLst/>
            <a:ahLst/>
            <a:cxnLst/>
            <a:rect r="r" b="b" t="t" l="l"/>
            <a:pathLst>
              <a:path h="1263087" w="1263087">
                <a:moveTo>
                  <a:pt x="0" y="0"/>
                </a:moveTo>
                <a:lnTo>
                  <a:pt x="1263087" y="0"/>
                </a:lnTo>
                <a:lnTo>
                  <a:pt x="1263087" y="1263087"/>
                </a:lnTo>
                <a:lnTo>
                  <a:pt x="0" y="126308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4288382" y="2401163"/>
            <a:ext cx="1261341" cy="1261341"/>
          </a:xfrm>
          <a:custGeom>
            <a:avLst/>
            <a:gdLst/>
            <a:ahLst/>
            <a:cxnLst/>
            <a:rect r="r" b="b" t="t" l="l"/>
            <a:pathLst>
              <a:path h="1261341" w="1261341">
                <a:moveTo>
                  <a:pt x="0" y="0"/>
                </a:moveTo>
                <a:lnTo>
                  <a:pt x="1261341" y="0"/>
                </a:lnTo>
                <a:lnTo>
                  <a:pt x="1261341" y="1261341"/>
                </a:lnTo>
                <a:lnTo>
                  <a:pt x="0" y="126134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11142391" y="427575"/>
            <a:ext cx="1512264" cy="1202250"/>
          </a:xfrm>
          <a:custGeom>
            <a:avLst/>
            <a:gdLst/>
            <a:ahLst/>
            <a:cxnLst/>
            <a:rect r="r" b="b" t="t" l="l"/>
            <a:pathLst>
              <a:path h="1202250" w="1512264">
                <a:moveTo>
                  <a:pt x="0" y="0"/>
                </a:moveTo>
                <a:lnTo>
                  <a:pt x="1512264" y="0"/>
                </a:lnTo>
                <a:lnTo>
                  <a:pt x="1512264" y="1202250"/>
                </a:lnTo>
                <a:lnTo>
                  <a:pt x="0" y="120225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0" id="70"/>
          <p:cNvSpPr txBox="true"/>
          <p:nvPr/>
        </p:nvSpPr>
        <p:spPr>
          <a:xfrm rot="0">
            <a:off x="3281763" y="2065331"/>
            <a:ext cx="2641256" cy="1371604"/>
          </a:xfrm>
          <a:prstGeom prst="rect">
            <a:avLst/>
          </a:prstGeom>
        </p:spPr>
        <p:txBody>
          <a:bodyPr anchor="t" rtlCol="false" tIns="0" lIns="0" bIns="0" rIns="0">
            <a:spAutoFit/>
          </a:bodyPr>
          <a:lstStyle/>
          <a:p>
            <a:pPr algn="ctr" marL="0" indent="0" lvl="0">
              <a:lnSpc>
                <a:spcPts val="2191"/>
              </a:lnSpc>
              <a:spcBef>
                <a:spcPct val="0"/>
              </a:spcBef>
            </a:pPr>
            <a:r>
              <a:rPr lang="en-US" sz="1588" spc="155">
                <a:solidFill>
                  <a:srgbClr val="000000"/>
                </a:solidFill>
                <a:latin typeface="Arial"/>
                <a:ea typeface="Arial"/>
                <a:cs typeface="Arial"/>
                <a:sym typeface="Arial"/>
              </a:rPr>
              <a:t>Hitler invades </a:t>
            </a:r>
            <a:r>
              <a:rPr lang="en-US" b="true" sz="1588" spc="155">
                <a:solidFill>
                  <a:srgbClr val="363371"/>
                </a:solidFill>
                <a:latin typeface="Arial Bold"/>
                <a:ea typeface="Arial Bold"/>
                <a:cs typeface="Arial Bold"/>
                <a:sym typeface="Arial Bold"/>
              </a:rPr>
              <a:t>France</a:t>
            </a:r>
            <a:r>
              <a:rPr lang="en-US" sz="1588" spc="155">
                <a:solidFill>
                  <a:srgbClr val="000000"/>
                </a:solidFill>
                <a:latin typeface="Arial"/>
                <a:ea typeface="Arial"/>
                <a:cs typeface="Arial"/>
                <a:sym typeface="Arial"/>
              </a:rPr>
              <a:t>: The </a:t>
            </a:r>
            <a:r>
              <a:rPr lang="en-US" b="true" sz="1588" spc="155">
                <a:solidFill>
                  <a:srgbClr val="363371"/>
                </a:solidFill>
                <a:latin typeface="Arial Bold"/>
                <a:ea typeface="Arial Bold"/>
                <a:cs typeface="Arial Bold"/>
                <a:sym typeface="Arial Bold"/>
              </a:rPr>
              <a:t>evacuation of Dunkirk </a:t>
            </a:r>
            <a:r>
              <a:rPr lang="en-US" sz="1588" spc="155">
                <a:solidFill>
                  <a:srgbClr val="000000"/>
                </a:solidFill>
                <a:latin typeface="Arial"/>
                <a:ea typeface="Arial"/>
                <a:cs typeface="Arial"/>
                <a:sym typeface="Arial"/>
              </a:rPr>
              <a:t>takes place followed by the </a:t>
            </a:r>
            <a:r>
              <a:rPr lang="en-US" b="true" sz="1588" spc="155">
                <a:solidFill>
                  <a:srgbClr val="363371"/>
                </a:solidFill>
                <a:latin typeface="Arial Bold"/>
                <a:ea typeface="Arial Bold"/>
                <a:cs typeface="Arial Bold"/>
                <a:sym typeface="Arial Bold"/>
              </a:rPr>
              <a:t>Battle of Britain</a:t>
            </a:r>
            <a:r>
              <a:rPr lang="en-US" sz="1588" spc="155">
                <a:solidFill>
                  <a:srgbClr val="000000"/>
                </a:solidFill>
                <a:latin typeface="Arial"/>
                <a:ea typeface="Arial"/>
                <a:cs typeface="Arial"/>
                <a:sym typeface="Arial"/>
              </a:rPr>
              <a:t>.</a:t>
            </a:r>
          </a:p>
        </p:txBody>
      </p:sp>
      <p:sp>
        <p:nvSpPr>
          <p:cNvPr name="TextBox 71" id="71"/>
          <p:cNvSpPr txBox="true"/>
          <p:nvPr/>
        </p:nvSpPr>
        <p:spPr>
          <a:xfrm rot="0">
            <a:off x="7221331" y="2216444"/>
            <a:ext cx="2641256" cy="1101451"/>
          </a:xfrm>
          <a:prstGeom prst="rect">
            <a:avLst/>
          </a:prstGeom>
        </p:spPr>
        <p:txBody>
          <a:bodyPr anchor="t" rtlCol="false" tIns="0" lIns="0" bIns="0" rIns="0">
            <a:spAutoFit/>
          </a:bodyPr>
          <a:lstStyle/>
          <a:p>
            <a:pPr algn="ctr" marL="0" indent="0" lvl="0">
              <a:lnSpc>
                <a:spcPts val="2191"/>
              </a:lnSpc>
              <a:spcBef>
                <a:spcPct val="0"/>
              </a:spcBef>
            </a:pPr>
            <a:r>
              <a:rPr lang="en-US" sz="1588" spc="155">
                <a:solidFill>
                  <a:srgbClr val="000000"/>
                </a:solidFill>
                <a:latin typeface="Arial"/>
                <a:ea typeface="Arial"/>
                <a:cs typeface="Arial"/>
                <a:sym typeface="Arial"/>
              </a:rPr>
              <a:t>The </a:t>
            </a:r>
            <a:r>
              <a:rPr lang="en-US" b="true" sz="1588" spc="155">
                <a:solidFill>
                  <a:srgbClr val="363371"/>
                </a:solidFill>
                <a:latin typeface="Arial Bold"/>
                <a:ea typeface="Arial Bold"/>
                <a:cs typeface="Arial Bold"/>
                <a:sym typeface="Arial Bold"/>
              </a:rPr>
              <a:t>Battle of Stalingrad</a:t>
            </a:r>
            <a:r>
              <a:rPr lang="en-US" b="true" sz="1588" spc="155">
                <a:solidFill>
                  <a:srgbClr val="000000"/>
                </a:solidFill>
                <a:latin typeface="Arial Bold"/>
                <a:ea typeface="Arial Bold"/>
                <a:cs typeface="Arial Bold"/>
                <a:sym typeface="Arial Bold"/>
              </a:rPr>
              <a:t> </a:t>
            </a:r>
            <a:r>
              <a:rPr lang="en-US" sz="1588" spc="155">
                <a:solidFill>
                  <a:srgbClr val="000000"/>
                </a:solidFill>
                <a:latin typeface="Arial"/>
                <a:ea typeface="Arial"/>
                <a:cs typeface="Arial"/>
                <a:sym typeface="Arial"/>
              </a:rPr>
              <a:t>marks the turning point of the war in favour of the Allies.</a:t>
            </a:r>
          </a:p>
        </p:txBody>
      </p:sp>
      <p:sp>
        <p:nvSpPr>
          <p:cNvPr name="TextBox 72" id="72"/>
          <p:cNvSpPr txBox="true"/>
          <p:nvPr/>
        </p:nvSpPr>
        <p:spPr>
          <a:xfrm rot="0">
            <a:off x="11097445" y="2130319"/>
            <a:ext cx="2641256" cy="1101451"/>
          </a:xfrm>
          <a:prstGeom prst="rect">
            <a:avLst/>
          </a:prstGeom>
        </p:spPr>
        <p:txBody>
          <a:bodyPr anchor="t" rtlCol="false" tIns="0" lIns="0" bIns="0" rIns="0">
            <a:spAutoFit/>
          </a:bodyPr>
          <a:lstStyle/>
          <a:p>
            <a:pPr algn="ctr" marL="0" indent="0" lvl="0">
              <a:lnSpc>
                <a:spcPts val="2191"/>
              </a:lnSpc>
              <a:spcBef>
                <a:spcPct val="0"/>
              </a:spcBef>
            </a:pPr>
            <a:r>
              <a:rPr lang="en-US" b="true" sz="1588" spc="155">
                <a:solidFill>
                  <a:srgbClr val="363371"/>
                </a:solidFill>
                <a:latin typeface="Arial Bold"/>
                <a:ea typeface="Arial Bold"/>
                <a:cs typeface="Arial Bold"/>
                <a:sym typeface="Arial Bold"/>
              </a:rPr>
              <a:t>Nazi Germany surrenders</a:t>
            </a:r>
            <a:r>
              <a:rPr lang="en-US" sz="1588" spc="155">
                <a:solidFill>
                  <a:srgbClr val="000000"/>
                </a:solidFill>
                <a:latin typeface="Arial"/>
                <a:ea typeface="Arial"/>
                <a:cs typeface="Arial"/>
                <a:sym typeface="Arial"/>
              </a:rPr>
              <a:t> to the Allies on 7th May, following </a:t>
            </a:r>
            <a:r>
              <a:rPr lang="en-US" b="true" sz="1588" spc="155">
                <a:solidFill>
                  <a:srgbClr val="363371"/>
                </a:solidFill>
                <a:latin typeface="Arial Bold"/>
                <a:ea typeface="Arial Bold"/>
                <a:cs typeface="Arial Bold"/>
                <a:sym typeface="Arial Bold"/>
              </a:rPr>
              <a:t>Hitler's suicide</a:t>
            </a:r>
            <a:r>
              <a:rPr lang="en-US" sz="1588" spc="155">
                <a:solidFill>
                  <a:srgbClr val="000000"/>
                </a:solidFill>
                <a:latin typeface="Arial"/>
                <a:ea typeface="Arial"/>
                <a:cs typeface="Arial"/>
                <a:sym typeface="Arial"/>
              </a:rPr>
              <a:t>.</a:t>
            </a:r>
          </a:p>
        </p:txBody>
      </p:sp>
      <p:sp>
        <p:nvSpPr>
          <p:cNvPr name="TextBox 73" id="73"/>
          <p:cNvSpPr txBox="true"/>
          <p:nvPr/>
        </p:nvSpPr>
        <p:spPr>
          <a:xfrm rot="0">
            <a:off x="1364730" y="7665522"/>
            <a:ext cx="2641256" cy="974835"/>
          </a:xfrm>
          <a:prstGeom prst="rect">
            <a:avLst/>
          </a:prstGeom>
        </p:spPr>
        <p:txBody>
          <a:bodyPr anchor="t" rtlCol="false" tIns="0" lIns="0" bIns="0" rIns="0">
            <a:spAutoFit/>
          </a:bodyPr>
          <a:lstStyle/>
          <a:p>
            <a:pPr algn="ctr" marL="0" indent="0" lvl="0">
              <a:lnSpc>
                <a:spcPts val="2504"/>
              </a:lnSpc>
              <a:spcBef>
                <a:spcPct val="0"/>
              </a:spcBef>
            </a:pPr>
            <a:r>
              <a:rPr lang="en-US" b="true" sz="1815" spc="177">
                <a:solidFill>
                  <a:srgbClr val="363371"/>
                </a:solidFill>
                <a:latin typeface="Arial Bold"/>
                <a:ea typeface="Arial Bold"/>
                <a:cs typeface="Arial Bold"/>
                <a:sym typeface="Arial Bold"/>
              </a:rPr>
              <a:t>World War II</a:t>
            </a:r>
            <a:r>
              <a:rPr lang="en-US" b="true" sz="1815" spc="177">
                <a:solidFill>
                  <a:srgbClr val="000000"/>
                </a:solidFill>
                <a:latin typeface="Arial Bold"/>
                <a:ea typeface="Arial Bold"/>
                <a:cs typeface="Arial Bold"/>
                <a:sym typeface="Arial Bold"/>
              </a:rPr>
              <a:t> </a:t>
            </a:r>
            <a:r>
              <a:rPr lang="en-US" sz="1815" spc="177">
                <a:solidFill>
                  <a:srgbClr val="000000"/>
                </a:solidFill>
                <a:latin typeface="Arial"/>
                <a:ea typeface="Arial"/>
                <a:cs typeface="Arial"/>
                <a:sym typeface="Arial"/>
              </a:rPr>
              <a:t>begins with Germany's </a:t>
            </a:r>
            <a:r>
              <a:rPr lang="en-US" b="true" sz="1815" spc="177">
                <a:solidFill>
                  <a:srgbClr val="363371"/>
                </a:solidFill>
                <a:latin typeface="Arial Bold"/>
                <a:ea typeface="Arial Bold"/>
                <a:cs typeface="Arial Bold"/>
                <a:sym typeface="Arial Bold"/>
              </a:rPr>
              <a:t>invasion of Poland</a:t>
            </a:r>
            <a:r>
              <a:rPr lang="en-US" sz="1815" spc="177">
                <a:solidFill>
                  <a:srgbClr val="000000"/>
                </a:solidFill>
                <a:latin typeface="Arial"/>
                <a:ea typeface="Arial"/>
                <a:cs typeface="Arial"/>
                <a:sym typeface="Arial"/>
              </a:rPr>
              <a:t>.</a:t>
            </a:r>
          </a:p>
        </p:txBody>
      </p:sp>
      <p:sp>
        <p:nvSpPr>
          <p:cNvPr name="TextBox 74" id="74"/>
          <p:cNvSpPr txBox="true"/>
          <p:nvPr/>
        </p:nvSpPr>
        <p:spPr>
          <a:xfrm rot="0">
            <a:off x="5094973" y="7485200"/>
            <a:ext cx="2641256" cy="1240013"/>
          </a:xfrm>
          <a:prstGeom prst="rect">
            <a:avLst/>
          </a:prstGeom>
        </p:spPr>
        <p:txBody>
          <a:bodyPr anchor="t" rtlCol="false" tIns="0" lIns="0" bIns="0" rIns="0">
            <a:spAutoFit/>
          </a:bodyPr>
          <a:lstStyle/>
          <a:p>
            <a:pPr algn="ctr" marL="0" indent="0" lvl="0">
              <a:lnSpc>
                <a:spcPts val="1981"/>
              </a:lnSpc>
              <a:spcBef>
                <a:spcPct val="0"/>
              </a:spcBef>
            </a:pPr>
            <a:r>
              <a:rPr lang="en-US" sz="1435" spc="140">
                <a:solidFill>
                  <a:srgbClr val="000000"/>
                </a:solidFill>
                <a:latin typeface="Arial"/>
                <a:ea typeface="Arial"/>
                <a:cs typeface="Arial"/>
                <a:sym typeface="Arial"/>
              </a:rPr>
              <a:t>Hitler breaks the </a:t>
            </a:r>
            <a:r>
              <a:rPr lang="en-US" b="true" sz="1435" spc="140">
                <a:solidFill>
                  <a:srgbClr val="363371"/>
                </a:solidFill>
                <a:latin typeface="Arial Bold"/>
                <a:ea typeface="Arial Bold"/>
                <a:cs typeface="Arial Bold"/>
                <a:sym typeface="Arial Bold"/>
              </a:rPr>
              <a:t>Nazi-Soviet Nonaggression Pact</a:t>
            </a:r>
            <a:r>
              <a:rPr lang="en-US" sz="1435" spc="140">
                <a:solidFill>
                  <a:srgbClr val="000000"/>
                </a:solidFill>
                <a:latin typeface="Arial"/>
                <a:ea typeface="Arial"/>
                <a:cs typeface="Arial"/>
                <a:sym typeface="Arial"/>
              </a:rPr>
              <a:t> with </a:t>
            </a:r>
            <a:r>
              <a:rPr lang="en-US" b="true" sz="1435" spc="140">
                <a:solidFill>
                  <a:srgbClr val="363371"/>
                </a:solidFill>
                <a:latin typeface="Arial Bold"/>
                <a:ea typeface="Arial Bold"/>
                <a:cs typeface="Arial Bold"/>
                <a:sym typeface="Arial Bold"/>
              </a:rPr>
              <a:t>Operation Barbarossa</a:t>
            </a:r>
            <a:r>
              <a:rPr lang="en-US" sz="1435" spc="140">
                <a:solidFill>
                  <a:srgbClr val="000000"/>
                </a:solidFill>
                <a:latin typeface="Arial"/>
                <a:ea typeface="Arial"/>
                <a:cs typeface="Arial"/>
                <a:sym typeface="Arial"/>
              </a:rPr>
              <a:t>. Japan attacks </a:t>
            </a:r>
            <a:r>
              <a:rPr lang="en-US" b="true" sz="1435" spc="140">
                <a:solidFill>
                  <a:srgbClr val="363371"/>
                </a:solidFill>
                <a:latin typeface="Arial Bold"/>
                <a:ea typeface="Arial Bold"/>
                <a:cs typeface="Arial Bold"/>
                <a:sym typeface="Arial Bold"/>
              </a:rPr>
              <a:t>Pearl Harbour</a:t>
            </a:r>
            <a:r>
              <a:rPr lang="en-US" sz="1435" spc="140">
                <a:solidFill>
                  <a:srgbClr val="000000"/>
                </a:solidFill>
                <a:latin typeface="Arial"/>
                <a:ea typeface="Arial"/>
                <a:cs typeface="Arial"/>
                <a:sym typeface="Arial"/>
              </a:rPr>
              <a:t>. </a:t>
            </a:r>
          </a:p>
        </p:txBody>
      </p:sp>
      <p:sp>
        <p:nvSpPr>
          <p:cNvPr name="TextBox 75" id="75"/>
          <p:cNvSpPr txBox="true"/>
          <p:nvPr/>
        </p:nvSpPr>
        <p:spPr>
          <a:xfrm rot="0">
            <a:off x="9226063" y="7485200"/>
            <a:ext cx="2641256" cy="1240013"/>
          </a:xfrm>
          <a:prstGeom prst="rect">
            <a:avLst/>
          </a:prstGeom>
        </p:spPr>
        <p:txBody>
          <a:bodyPr anchor="t" rtlCol="false" tIns="0" lIns="0" bIns="0" rIns="0">
            <a:spAutoFit/>
          </a:bodyPr>
          <a:lstStyle/>
          <a:p>
            <a:pPr algn="ctr" marL="0" indent="0" lvl="0">
              <a:lnSpc>
                <a:spcPts val="1981"/>
              </a:lnSpc>
              <a:spcBef>
                <a:spcPct val="0"/>
              </a:spcBef>
            </a:pPr>
            <a:r>
              <a:rPr lang="en-US" sz="1435" spc="140">
                <a:solidFill>
                  <a:srgbClr val="000000"/>
                </a:solidFill>
                <a:latin typeface="Arial"/>
                <a:ea typeface="Arial"/>
                <a:cs typeface="Arial"/>
                <a:sym typeface="Arial"/>
              </a:rPr>
              <a:t>The Allies launch their counter-offence, </a:t>
            </a:r>
            <a:r>
              <a:rPr lang="en-US" b="true" sz="1435" spc="140">
                <a:solidFill>
                  <a:srgbClr val="363371"/>
                </a:solidFill>
                <a:latin typeface="Arial Bold"/>
                <a:ea typeface="Arial Bold"/>
                <a:cs typeface="Arial Bold"/>
                <a:sym typeface="Arial Bold"/>
              </a:rPr>
              <a:t>Operation Overlord</a:t>
            </a:r>
            <a:r>
              <a:rPr lang="en-US" sz="1435" spc="140">
                <a:solidFill>
                  <a:srgbClr val="000000"/>
                </a:solidFill>
                <a:latin typeface="Arial"/>
                <a:ea typeface="Arial"/>
                <a:cs typeface="Arial"/>
                <a:sym typeface="Arial"/>
              </a:rPr>
              <a:t> with the </a:t>
            </a:r>
            <a:r>
              <a:rPr lang="en-US" b="true" sz="1435" spc="140">
                <a:solidFill>
                  <a:srgbClr val="363371"/>
                </a:solidFill>
                <a:latin typeface="Arial Bold"/>
                <a:ea typeface="Arial Bold"/>
                <a:cs typeface="Arial Bold"/>
                <a:sym typeface="Arial Bold"/>
              </a:rPr>
              <a:t>D-Day Landings</a:t>
            </a:r>
            <a:r>
              <a:rPr lang="en-US" sz="1435" spc="140">
                <a:solidFill>
                  <a:srgbClr val="000000"/>
                </a:solidFill>
                <a:latin typeface="Arial"/>
                <a:ea typeface="Arial"/>
                <a:cs typeface="Arial"/>
                <a:sym typeface="Arial"/>
              </a:rPr>
              <a:t> in </a:t>
            </a:r>
            <a:r>
              <a:rPr lang="en-US" b="true" sz="1435" spc="140">
                <a:solidFill>
                  <a:srgbClr val="363371"/>
                </a:solidFill>
                <a:latin typeface="Arial Bold"/>
                <a:ea typeface="Arial Bold"/>
                <a:cs typeface="Arial Bold"/>
                <a:sym typeface="Arial Bold"/>
              </a:rPr>
              <a:t>Normandy, France</a:t>
            </a:r>
            <a:r>
              <a:rPr lang="en-US" sz="1435" spc="140">
                <a:solidFill>
                  <a:srgbClr val="000000"/>
                </a:solidFill>
                <a:latin typeface="Arial"/>
                <a:ea typeface="Arial"/>
                <a:cs typeface="Arial"/>
                <a:sym typeface="Arial"/>
              </a:rPr>
              <a:t>.</a:t>
            </a:r>
          </a:p>
        </p:txBody>
      </p:sp>
      <p:sp>
        <p:nvSpPr>
          <p:cNvPr name="TextBox 76" id="76"/>
          <p:cNvSpPr txBox="true"/>
          <p:nvPr/>
        </p:nvSpPr>
        <p:spPr>
          <a:xfrm rot="0">
            <a:off x="13081538" y="7487300"/>
            <a:ext cx="2641256" cy="996875"/>
          </a:xfrm>
          <a:prstGeom prst="rect">
            <a:avLst/>
          </a:prstGeom>
        </p:spPr>
        <p:txBody>
          <a:bodyPr anchor="t" rtlCol="false" tIns="0" lIns="0" bIns="0" rIns="0">
            <a:spAutoFit/>
          </a:bodyPr>
          <a:lstStyle/>
          <a:p>
            <a:pPr algn="ctr" marL="0" indent="0" lvl="0">
              <a:lnSpc>
                <a:spcPts val="1981"/>
              </a:lnSpc>
              <a:spcBef>
                <a:spcPct val="0"/>
              </a:spcBef>
            </a:pPr>
            <a:r>
              <a:rPr lang="en-US" sz="1435" spc="140">
                <a:solidFill>
                  <a:srgbClr val="000000"/>
                </a:solidFill>
                <a:latin typeface="Arial"/>
                <a:ea typeface="Arial"/>
                <a:cs typeface="Arial"/>
                <a:sym typeface="Arial"/>
              </a:rPr>
              <a:t>The </a:t>
            </a:r>
            <a:r>
              <a:rPr lang="en-US" b="true" sz="1435" spc="140">
                <a:solidFill>
                  <a:srgbClr val="363371"/>
                </a:solidFill>
                <a:latin typeface="Arial Bold"/>
                <a:ea typeface="Arial Bold"/>
                <a:cs typeface="Arial Bold"/>
                <a:sym typeface="Arial Bold"/>
              </a:rPr>
              <a:t>US </a:t>
            </a:r>
            <a:r>
              <a:rPr lang="en-US" sz="1435" spc="140">
                <a:solidFill>
                  <a:srgbClr val="000000"/>
                </a:solidFill>
                <a:latin typeface="Arial"/>
                <a:ea typeface="Arial"/>
                <a:cs typeface="Arial"/>
                <a:sym typeface="Arial"/>
              </a:rPr>
              <a:t>drop </a:t>
            </a:r>
            <a:r>
              <a:rPr lang="en-US" b="true" sz="1435" spc="140">
                <a:solidFill>
                  <a:srgbClr val="363371"/>
                </a:solidFill>
                <a:latin typeface="Arial Bold"/>
                <a:ea typeface="Arial Bold"/>
                <a:cs typeface="Arial Bold"/>
                <a:sym typeface="Arial Bold"/>
              </a:rPr>
              <a:t>atomic bombs</a:t>
            </a:r>
            <a:r>
              <a:rPr lang="en-US" sz="1435" spc="140">
                <a:solidFill>
                  <a:srgbClr val="000000"/>
                </a:solidFill>
                <a:latin typeface="Arial"/>
                <a:ea typeface="Arial"/>
                <a:cs typeface="Arial"/>
                <a:sym typeface="Arial"/>
              </a:rPr>
              <a:t> on the cities of </a:t>
            </a:r>
            <a:r>
              <a:rPr lang="en-US" b="true" sz="1435" spc="140">
                <a:solidFill>
                  <a:srgbClr val="363371"/>
                </a:solidFill>
                <a:latin typeface="Arial Bold"/>
                <a:ea typeface="Arial Bold"/>
                <a:cs typeface="Arial Bold"/>
                <a:sym typeface="Arial Bold"/>
              </a:rPr>
              <a:t>Hiroshima </a:t>
            </a:r>
            <a:r>
              <a:rPr lang="en-US" sz="1435" spc="140">
                <a:solidFill>
                  <a:srgbClr val="000000"/>
                </a:solidFill>
                <a:latin typeface="Arial"/>
                <a:ea typeface="Arial"/>
                <a:cs typeface="Arial"/>
                <a:sym typeface="Arial"/>
              </a:rPr>
              <a:t>and </a:t>
            </a:r>
            <a:r>
              <a:rPr lang="en-US" b="true" sz="1435" spc="140">
                <a:solidFill>
                  <a:srgbClr val="363371"/>
                </a:solidFill>
                <a:latin typeface="Arial Bold"/>
                <a:ea typeface="Arial Bold"/>
                <a:cs typeface="Arial Bold"/>
                <a:sym typeface="Arial Bold"/>
              </a:rPr>
              <a:t>Nagasaki</a:t>
            </a:r>
            <a:r>
              <a:rPr lang="en-US" sz="1435" spc="140">
                <a:solidFill>
                  <a:srgbClr val="000000"/>
                </a:solidFill>
                <a:latin typeface="Arial"/>
                <a:ea typeface="Arial"/>
                <a:cs typeface="Arial"/>
                <a:sym typeface="Arial"/>
              </a:rPr>
              <a:t>, bringing the war to its end.</a:t>
            </a:r>
          </a:p>
        </p:txBody>
      </p:sp>
      <p:sp>
        <p:nvSpPr>
          <p:cNvPr name="TextBox 77" id="77"/>
          <p:cNvSpPr txBox="true"/>
          <p:nvPr/>
        </p:nvSpPr>
        <p:spPr>
          <a:xfrm rot="0">
            <a:off x="7625158" y="-43604"/>
            <a:ext cx="2761183" cy="384439"/>
          </a:xfrm>
          <a:prstGeom prst="rect">
            <a:avLst/>
          </a:prstGeom>
        </p:spPr>
        <p:txBody>
          <a:bodyPr anchor="t" rtlCol="false" tIns="0" lIns="0" bIns="0" rIns="0">
            <a:spAutoFit/>
          </a:bodyPr>
          <a:lstStyle/>
          <a:p>
            <a:pPr algn="ctr">
              <a:lnSpc>
                <a:spcPts val="2944"/>
              </a:lnSpc>
            </a:pPr>
            <a:r>
              <a:rPr lang="en-US" b="true" sz="2102">
                <a:solidFill>
                  <a:srgbClr val="363371"/>
                </a:solidFill>
                <a:latin typeface="Old Standard Bold"/>
                <a:ea typeface="Old Standard Bold"/>
                <a:cs typeface="Old Standard Bold"/>
                <a:sym typeface="Old Standard Bold"/>
              </a:rPr>
              <a:t>Chapter</a:t>
            </a:r>
            <a:r>
              <a:rPr lang="en-US" b="true" sz="2102">
                <a:solidFill>
                  <a:srgbClr val="363371"/>
                </a:solidFill>
                <a:latin typeface="Old Standard Bold"/>
                <a:ea typeface="Old Standard Bold"/>
                <a:cs typeface="Old Standard Bold"/>
                <a:sym typeface="Old Standard Bold"/>
              </a:rPr>
              <a:t> 25.1</a:t>
            </a:r>
          </a:p>
        </p:txBody>
      </p:sp>
      <p:grpSp>
        <p:nvGrpSpPr>
          <p:cNvPr name="Group 78" id="78"/>
          <p:cNvGrpSpPr/>
          <p:nvPr/>
        </p:nvGrpSpPr>
        <p:grpSpPr>
          <a:xfrm rot="0">
            <a:off x="11383909" y="9756776"/>
            <a:ext cx="5555351" cy="530224"/>
            <a:chOff x="0" y="0"/>
            <a:chExt cx="7407135" cy="706965"/>
          </a:xfrm>
        </p:grpSpPr>
        <p:sp>
          <p:nvSpPr>
            <p:cNvPr name="Freeform 79" id="7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0" id="8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81" id="8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2" id="8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3" id="8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84" id="8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707478" y="734030"/>
            <a:ext cx="16231782" cy="8818939"/>
          </a:xfrm>
          <a:custGeom>
            <a:avLst/>
            <a:gdLst/>
            <a:ahLst/>
            <a:cxnLst/>
            <a:rect r="r" b="b" t="t" l="l"/>
            <a:pathLst>
              <a:path h="8818939" w="16231782">
                <a:moveTo>
                  <a:pt x="0" y="0"/>
                </a:moveTo>
                <a:lnTo>
                  <a:pt x="16231782" y="0"/>
                </a:lnTo>
                <a:lnTo>
                  <a:pt x="16231782" y="8818940"/>
                </a:lnTo>
                <a:lnTo>
                  <a:pt x="0" y="8818940"/>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81050"/>
            <a:ext cx="15609955" cy="1235076"/>
          </a:xfrm>
          <a:prstGeom prst="rect">
            <a:avLst/>
          </a:prstGeom>
        </p:spPr>
        <p:txBody>
          <a:bodyPr anchor="t" rtlCol="false" tIns="0" lIns="0" bIns="0" rIns="0">
            <a:spAutoFit/>
          </a:bodyPr>
          <a:lstStyle/>
          <a:p>
            <a:pPr algn="l">
              <a:lnSpc>
                <a:spcPts val="9099"/>
              </a:lnSpc>
            </a:pPr>
            <a:r>
              <a:rPr lang="en-US" sz="6499" b="true">
                <a:solidFill>
                  <a:srgbClr val="363371"/>
                </a:solidFill>
                <a:latin typeface="Arial Bold"/>
                <a:ea typeface="Arial Bold"/>
                <a:cs typeface="Arial Bold"/>
                <a:sym typeface="Arial Bold"/>
              </a:rPr>
              <a:t>The Nazi-Soviet Non-Aggression Pact</a:t>
            </a:r>
          </a:p>
        </p:txBody>
      </p:sp>
      <p:sp>
        <p:nvSpPr>
          <p:cNvPr name="TextBox 7" id="7"/>
          <p:cNvSpPr txBox="true"/>
          <p:nvPr/>
        </p:nvSpPr>
        <p:spPr>
          <a:xfrm rot="0">
            <a:off x="1028700" y="1911351"/>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Fascism and communism are natural enemies, and Hitler had sworn to eliminate communism. It was therefore a shock for European leaders when Stalin and Hitler signed </a:t>
            </a:r>
            <a:r>
              <a:rPr lang="en-US" sz="2500" b="true">
                <a:solidFill>
                  <a:srgbClr val="000000"/>
                </a:solidFill>
                <a:latin typeface="Arial Bold"/>
                <a:ea typeface="Arial Bold"/>
                <a:cs typeface="Arial Bold"/>
                <a:sym typeface="Arial Bold"/>
              </a:rPr>
              <a:t>the Nazi-Soviet Non-Aggression Pact </a:t>
            </a:r>
            <a:r>
              <a:rPr lang="en-US" sz="2500">
                <a:solidFill>
                  <a:srgbClr val="000000"/>
                </a:solidFill>
                <a:latin typeface="Arial"/>
                <a:ea typeface="Arial"/>
                <a:cs typeface="Arial"/>
                <a:sym typeface="Arial"/>
              </a:rPr>
              <a:t>(also called </a:t>
            </a:r>
            <a:r>
              <a:rPr lang="en-US" sz="2500" b="true">
                <a:solidFill>
                  <a:srgbClr val="000000"/>
                </a:solidFill>
                <a:latin typeface="Arial Bold"/>
                <a:ea typeface="Arial Bold"/>
                <a:cs typeface="Arial Bold"/>
                <a:sym typeface="Arial Bold"/>
              </a:rPr>
              <a:t>the Molotov-Ribbentrop Pact</a:t>
            </a:r>
            <a:r>
              <a:rPr lang="en-US" sz="2500">
                <a:solidFill>
                  <a:srgbClr val="000000"/>
                </a:solidFill>
                <a:latin typeface="Arial"/>
                <a:ea typeface="Arial"/>
                <a:cs typeface="Arial"/>
                <a:sym typeface="Arial"/>
              </a:rPr>
              <a:t>) in August 1939. Under this, they agreed upon:</a:t>
            </a:r>
          </a:p>
          <a:p>
            <a:pPr algn="l" marL="539754" indent="-269877" lvl="1">
              <a:lnSpc>
                <a:spcPts val="3500"/>
              </a:lnSpc>
              <a:buFont typeface="Arial"/>
              <a:buChar char="•"/>
            </a:pPr>
            <a:r>
              <a:rPr lang="en-US" sz="2500">
                <a:solidFill>
                  <a:srgbClr val="000000"/>
                </a:solidFill>
                <a:latin typeface="Arial"/>
                <a:ea typeface="Arial"/>
                <a:cs typeface="Arial"/>
                <a:sym typeface="Arial"/>
              </a:rPr>
              <a:t>a ten-year period when they would not attack each other or help eac</a:t>
            </a:r>
            <a:r>
              <a:rPr lang="en-US" sz="2500">
                <a:solidFill>
                  <a:srgbClr val="000000"/>
                </a:solidFill>
                <a:latin typeface="Arial"/>
                <a:ea typeface="Arial"/>
                <a:cs typeface="Arial"/>
                <a:sym typeface="Arial"/>
              </a:rPr>
              <a:t>h other’s enemies.</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sz="2500">
                <a:solidFill>
                  <a:srgbClr val="000000"/>
                </a:solidFill>
                <a:latin typeface="Arial"/>
                <a:ea typeface="Arial"/>
                <a:cs typeface="Arial"/>
                <a:sym typeface="Arial"/>
              </a:rPr>
              <a:t>secret clause: an agreement to partition Poland between them, and also that the Baltic States (Finland, Estonia, Latvia and Lithuania) and Romania would belong to a Russian 'sphere of influence'.</a:t>
            </a:r>
          </a:p>
          <a:p>
            <a:pPr algn="l">
              <a:lnSpc>
                <a:spcPts val="3500"/>
              </a:lnSpc>
            </a:pPr>
            <a:r>
              <a:rPr lang="en-US" sz="2500">
                <a:solidFill>
                  <a:srgbClr val="000000"/>
                </a:solidFill>
                <a:latin typeface="Arial"/>
                <a:ea typeface="Arial"/>
                <a:cs typeface="Arial"/>
                <a:sym typeface="Arial"/>
              </a:rPr>
              <a:t>This pact led Stalin to believe that he was safe from German attack. The Red Army was not ready for war; it had recently lost thousands of senior officers to Stalin's purges.</a:t>
            </a:r>
          </a:p>
          <a:p>
            <a:pPr algn="l">
              <a:lnSpc>
                <a:spcPts val="3500"/>
              </a:lnSpc>
            </a:pPr>
            <a:r>
              <a:rPr lang="en-US" sz="2500">
                <a:solidFill>
                  <a:srgbClr val="000000"/>
                </a:solidFill>
                <a:latin typeface="Arial"/>
                <a:ea typeface="Arial"/>
                <a:cs typeface="Arial"/>
                <a:sym typeface="Arial"/>
              </a:rPr>
              <a:t>Hitler was planning to invade Poland and this pact meant that he need not worry about the USSR reacting aggressively from the east. By taking western Poland, he would gain the strategically important port city of </a:t>
            </a:r>
            <a:r>
              <a:rPr lang="en-US" sz="2500" b="true">
                <a:solidFill>
                  <a:srgbClr val="000000"/>
                </a:solidFill>
                <a:latin typeface="Arial Bold"/>
                <a:ea typeface="Arial Bold"/>
                <a:cs typeface="Arial Bold"/>
                <a:sym typeface="Arial Bold"/>
              </a:rPr>
              <a:t>Danzig </a:t>
            </a:r>
            <a:r>
              <a:rPr lang="en-US" sz="2500">
                <a:solidFill>
                  <a:srgbClr val="000000"/>
                </a:solidFill>
                <a:latin typeface="Arial"/>
                <a:ea typeface="Arial"/>
                <a:cs typeface="Arial"/>
                <a:sym typeface="Arial"/>
              </a:rPr>
              <a:t>(modern Gdansk) and reclaim the '</a:t>
            </a:r>
            <a:r>
              <a:rPr lang="en-US" sz="2500" b="true">
                <a:solidFill>
                  <a:srgbClr val="000000"/>
                </a:solidFill>
                <a:latin typeface="Arial Bold"/>
                <a:ea typeface="Arial Bold"/>
                <a:cs typeface="Arial Bold"/>
                <a:sym typeface="Arial Bold"/>
              </a:rPr>
              <a:t>Polish Corridor</a:t>
            </a:r>
            <a:r>
              <a:rPr lang="en-US" sz="2500">
                <a:solidFill>
                  <a:srgbClr val="000000"/>
                </a:solidFill>
                <a:latin typeface="Arial"/>
                <a:ea typeface="Arial"/>
                <a:cs typeface="Arial"/>
                <a:sym typeface="Arial"/>
              </a:rPr>
              <a:t>' and a lot of former German territory. </a:t>
            </a:r>
          </a:p>
          <a:p>
            <a:pPr algn="l">
              <a:lnSpc>
                <a:spcPts val="3500"/>
              </a:lnSpc>
            </a:pPr>
            <a:r>
              <a:rPr lang="en-US" sz="2500">
                <a:solidFill>
                  <a:srgbClr val="000000"/>
                </a:solidFill>
                <a:latin typeface="Arial"/>
                <a:ea typeface="Arial"/>
                <a:cs typeface="Arial"/>
                <a:sym typeface="Arial"/>
              </a:rPr>
              <a:t>On </a:t>
            </a:r>
            <a:r>
              <a:rPr lang="en-US" sz="2500" b="true">
                <a:solidFill>
                  <a:srgbClr val="000000"/>
                </a:solidFill>
                <a:latin typeface="Arial Bold"/>
                <a:ea typeface="Arial Bold"/>
                <a:cs typeface="Arial Bold"/>
                <a:sym typeface="Arial Bold"/>
              </a:rPr>
              <a:t>1st September 1939, Germany invaded Poland</a:t>
            </a:r>
            <a:r>
              <a:rPr lang="en-US" sz="2500">
                <a:solidFill>
                  <a:srgbClr val="000000"/>
                </a:solidFill>
                <a:latin typeface="Arial"/>
                <a:ea typeface="Arial"/>
                <a:cs typeface="Arial"/>
                <a:sym typeface="Arial"/>
              </a:rPr>
              <a:t>. Two days later, Britain and France declared war on Germany. World War II had begun.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2624700" y="0"/>
            <a:ext cx="13038599" cy="9725311"/>
          </a:xfrm>
          <a:custGeom>
            <a:avLst/>
            <a:gdLst/>
            <a:ahLst/>
            <a:cxnLst/>
            <a:rect r="r" b="b" t="t" l="l"/>
            <a:pathLst>
              <a:path h="9725311" w="13038599">
                <a:moveTo>
                  <a:pt x="0" y="0"/>
                </a:moveTo>
                <a:lnTo>
                  <a:pt x="13038600" y="0"/>
                </a:lnTo>
                <a:lnTo>
                  <a:pt x="13038600" y="9725311"/>
                </a:lnTo>
                <a:lnTo>
                  <a:pt x="0" y="9725311"/>
                </a:lnTo>
                <a:lnTo>
                  <a:pt x="0" y="0"/>
                </a:lnTo>
                <a:close/>
              </a:path>
            </a:pathLst>
          </a:custGeom>
          <a:blipFill>
            <a:blip r:embed="rId2"/>
            <a:stretch>
              <a:fillRect l="-2496" t="-1521" r="-2042" b="-3955"/>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4535402" y="0"/>
            <a:ext cx="9217196" cy="9725311"/>
          </a:xfrm>
          <a:custGeom>
            <a:avLst/>
            <a:gdLst/>
            <a:ahLst/>
            <a:cxnLst/>
            <a:rect r="r" b="b" t="t" l="l"/>
            <a:pathLst>
              <a:path h="9725311" w="9217196">
                <a:moveTo>
                  <a:pt x="0" y="0"/>
                </a:moveTo>
                <a:lnTo>
                  <a:pt x="9217196" y="0"/>
                </a:lnTo>
                <a:lnTo>
                  <a:pt x="921719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522996" y="0"/>
            <a:ext cx="15242008" cy="9725311"/>
          </a:xfrm>
          <a:custGeom>
            <a:avLst/>
            <a:gdLst/>
            <a:ahLst/>
            <a:cxnLst/>
            <a:rect r="r" b="b" t="t" l="l"/>
            <a:pathLst>
              <a:path h="9725311" w="15242008">
                <a:moveTo>
                  <a:pt x="0" y="0"/>
                </a:moveTo>
                <a:lnTo>
                  <a:pt x="15242008" y="0"/>
                </a:lnTo>
                <a:lnTo>
                  <a:pt x="1524200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319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the Sudetenland? </a:t>
            </a:r>
          </a:p>
          <a:p>
            <a:pPr algn="l" marL="539749" indent="-269875" lvl="1">
              <a:lnSpc>
                <a:spcPts val="3499"/>
              </a:lnSpc>
              <a:buAutoNum type="arabicPeriod" startAt="1"/>
            </a:pPr>
            <a:r>
              <a:rPr lang="en-US" sz="2499">
                <a:solidFill>
                  <a:srgbClr val="0DA33B"/>
                </a:solidFill>
                <a:latin typeface="Arial"/>
                <a:ea typeface="Arial"/>
                <a:cs typeface="Arial"/>
                <a:sym typeface="Arial"/>
              </a:rPr>
              <a:t>Who attended the Munich Conference? Why did it take place?</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agreed there?</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result of the Nazi takeover of Czechoslovakia?</a:t>
            </a:r>
          </a:p>
          <a:p>
            <a:pPr algn="l" marL="539749" indent="-269875" lvl="1">
              <a:lnSpc>
                <a:spcPts val="3499"/>
              </a:lnSpc>
              <a:buAutoNum type="arabicPeriod" startAt="1"/>
            </a:pPr>
            <a:r>
              <a:rPr lang="en-US" sz="2499">
                <a:solidFill>
                  <a:srgbClr val="0DA33B"/>
                </a:solidFill>
                <a:latin typeface="Arial"/>
                <a:ea typeface="Arial"/>
                <a:cs typeface="Arial"/>
                <a:sym typeface="Arial"/>
              </a:rPr>
              <a:t>What did Hitler and Stalin agreed in the Nazi-Soviet Non-aggression Pact?</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World War II begin?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25.2: WAR BREAKS OUT</a:t>
            </a:r>
          </a:p>
        </p:txBody>
      </p:sp>
      <p:sp>
        <p:nvSpPr>
          <p:cNvPr name="TextBox 4" id="4"/>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25.2: war breaks out</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spc="270">
                <a:solidFill>
                  <a:srgbClr val="363371"/>
                </a:solidFill>
                <a:latin typeface="Arial Bold"/>
                <a:ea typeface="Arial Bold"/>
                <a:cs typeface="Arial Bold"/>
                <a:sym typeface="Arial Bold"/>
              </a:rPr>
              <a:t>24.2.1 THE FALL OF POLAND AND FRANCE</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24.2.1 the fall of poland and france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invasion of Poland</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Hitler wanted the </a:t>
            </a:r>
            <a:r>
              <a:rPr lang="en-US" sz="2500" b="true">
                <a:solidFill>
                  <a:srgbClr val="000000"/>
                </a:solidFill>
                <a:latin typeface="Arial Bold"/>
                <a:ea typeface="Arial Bold"/>
                <a:cs typeface="Arial Bold"/>
                <a:sym typeface="Arial Bold"/>
              </a:rPr>
              <a:t>Polish Corridor</a:t>
            </a:r>
            <a:r>
              <a:rPr lang="en-US" sz="2500">
                <a:solidFill>
                  <a:srgbClr val="000000"/>
                </a:solidFill>
                <a:latin typeface="Arial"/>
                <a:ea typeface="Arial"/>
                <a:cs typeface="Arial"/>
                <a:sym typeface="Arial"/>
              </a:rPr>
              <a:t>, a strip of land that gave access to the Baltic Sea, and the use of Poland's resources to help feed and fuel the war effort. </a:t>
            </a:r>
          </a:p>
          <a:p>
            <a:pPr algn="l">
              <a:lnSpc>
                <a:spcPts val="3500"/>
              </a:lnSpc>
            </a:pPr>
            <a:r>
              <a:rPr lang="en-US" sz="2500">
                <a:solidFill>
                  <a:srgbClr val="000000"/>
                </a:solidFill>
                <a:latin typeface="Arial"/>
                <a:ea typeface="Arial"/>
                <a:cs typeface="Arial"/>
                <a:sym typeface="Arial"/>
              </a:rPr>
              <a:t>The German army used a new tactic when it invaded Poland on the 1st September 1939: Blitzkrieg, or '</a:t>
            </a:r>
            <a:r>
              <a:rPr lang="en-US" sz="2500" i="true">
                <a:solidFill>
                  <a:srgbClr val="000000"/>
                </a:solidFill>
                <a:latin typeface="Arial Italics"/>
                <a:ea typeface="Arial Italics"/>
                <a:cs typeface="Arial Italics"/>
                <a:sym typeface="Arial Italics"/>
              </a:rPr>
              <a:t>lightning war</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Blitzkrieg</a:t>
            </a:r>
            <a:r>
              <a:rPr lang="en-US" sz="2500">
                <a:solidFill>
                  <a:srgbClr val="000000"/>
                </a:solidFill>
                <a:latin typeface="Arial"/>
                <a:ea typeface="Arial"/>
                <a:cs typeface="Arial"/>
                <a:sym typeface="Arial"/>
              </a:rPr>
              <a:t> is </a:t>
            </a:r>
            <a:r>
              <a:rPr lang="en-US" sz="2500" u="sng">
                <a:solidFill>
                  <a:srgbClr val="000000"/>
                </a:solidFill>
                <a:latin typeface="Arial"/>
                <a:ea typeface="Arial"/>
                <a:cs typeface="Arial"/>
                <a:sym typeface="Arial"/>
              </a:rPr>
              <a:t>a tactic of surprise attack beginning with heavy bombing of an area by the German air force (Luftwaffe), followed closely by Panzer tanks and finally by the infantry</a:t>
            </a:r>
            <a:r>
              <a:rPr lang="en-US" sz="2500">
                <a:solidFill>
                  <a:srgbClr val="000000"/>
                </a:solidFill>
                <a:latin typeface="Arial"/>
                <a:ea typeface="Arial"/>
                <a:cs typeface="Arial"/>
                <a:sym typeface="Arial"/>
              </a:rPr>
              <a:t>. Hitler would use this tactic again against France and the USSR. </a:t>
            </a:r>
          </a:p>
          <a:p>
            <a:pPr algn="l" marL="539754" indent="-269877" lvl="1">
              <a:lnSpc>
                <a:spcPts val="3500"/>
              </a:lnSpc>
              <a:buFont typeface="Arial"/>
              <a:buChar char="•"/>
            </a:pPr>
            <a:r>
              <a:rPr lang="en-US" sz="2500">
                <a:solidFill>
                  <a:srgbClr val="000000"/>
                </a:solidFill>
                <a:latin typeface="Arial"/>
                <a:ea typeface="Arial"/>
                <a:cs typeface="Arial"/>
                <a:sym typeface="Arial"/>
              </a:rPr>
              <a:t>Luftwaffe bombers destroyed most of the Polish air force on the ground before it had a chance to fight back. The success of Blitzkrieg depended on this element of surprise. </a:t>
            </a:r>
          </a:p>
          <a:p>
            <a:pPr algn="l" marL="539754" indent="-269877" lvl="1">
              <a:lnSpc>
                <a:spcPts val="3500"/>
              </a:lnSpc>
              <a:buFont typeface="Arial"/>
              <a:buChar char="•"/>
            </a:pPr>
            <a:r>
              <a:rPr lang="en-US" sz="2500">
                <a:solidFill>
                  <a:srgbClr val="000000"/>
                </a:solidFill>
                <a:latin typeface="Arial"/>
                <a:ea typeface="Arial"/>
                <a:cs typeface="Arial"/>
                <a:sym typeface="Arial"/>
              </a:rPr>
              <a:t>The Luftwaffe also destroyed Polish transportation lines such as roads, railways and bridges.</a:t>
            </a:r>
          </a:p>
          <a:p>
            <a:pPr algn="l" marL="539754" indent="-269877" lvl="1">
              <a:lnSpc>
                <a:spcPts val="3500"/>
              </a:lnSpc>
              <a:buFont typeface="Arial"/>
              <a:buChar char="•"/>
            </a:pPr>
            <a:r>
              <a:rPr lang="en-US" sz="2500">
                <a:solidFill>
                  <a:srgbClr val="000000"/>
                </a:solidFill>
                <a:latin typeface="Arial"/>
                <a:ea typeface="Arial"/>
                <a:cs typeface="Arial"/>
                <a:sym typeface="Arial"/>
              </a:rPr>
              <a:t>German Panzers cut the Polish army off from its supplies and reinforcements. </a:t>
            </a:r>
          </a:p>
          <a:p>
            <a:pPr algn="l" marL="539754" indent="-269877" lvl="1">
              <a:lnSpc>
                <a:spcPts val="3500"/>
              </a:lnSpc>
              <a:buFont typeface="Arial"/>
              <a:buChar char="•"/>
            </a:pPr>
            <a:r>
              <a:rPr lang="en-US" sz="2500">
                <a:solidFill>
                  <a:srgbClr val="000000"/>
                </a:solidFill>
                <a:latin typeface="Arial"/>
                <a:ea typeface="Arial"/>
                <a:cs typeface="Arial"/>
                <a:sym typeface="Arial"/>
              </a:rPr>
              <a:t>The German infantry (foot soldiers) defeated the weakened Polish army.</a:t>
            </a:r>
          </a:p>
          <a:p>
            <a:pPr algn="l">
              <a:lnSpc>
                <a:spcPts val="3500"/>
              </a:lnSpc>
            </a:pPr>
            <a:r>
              <a:rPr lang="en-US" sz="2500">
                <a:solidFill>
                  <a:srgbClr val="000000"/>
                </a:solidFill>
                <a:latin typeface="Arial"/>
                <a:ea typeface="Arial"/>
                <a:cs typeface="Arial"/>
                <a:sym typeface="Arial"/>
              </a:rPr>
              <a:t>Within five weeks, Poland had been defeated. The </a:t>
            </a:r>
            <a:r>
              <a:rPr lang="en-US" sz="2500" b="true">
                <a:solidFill>
                  <a:srgbClr val="000000"/>
                </a:solidFill>
                <a:latin typeface="Arial Bold"/>
                <a:ea typeface="Arial Bold"/>
                <a:cs typeface="Arial Bold"/>
                <a:sym typeface="Arial Bold"/>
              </a:rPr>
              <a:t>Soviet Union </a:t>
            </a:r>
            <a:r>
              <a:rPr lang="en-US" sz="2500">
                <a:solidFill>
                  <a:srgbClr val="000000"/>
                </a:solidFill>
                <a:latin typeface="Arial"/>
                <a:ea typeface="Arial"/>
                <a:cs typeface="Arial"/>
                <a:sym typeface="Arial"/>
              </a:rPr>
              <a:t>then invaded from the east. Hitler and Stalin split Poland between between them, as they had secretly agreed in the Nazi-Soviet Non-Aggression Pact.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16253460" cy="9574766"/>
          </a:xfrm>
          <a:custGeom>
            <a:avLst/>
            <a:gdLst/>
            <a:ahLst/>
            <a:cxnLst/>
            <a:rect r="r" b="b" t="t" l="l"/>
            <a:pathLst>
              <a:path h="9574766" w="16253460">
                <a:moveTo>
                  <a:pt x="0" y="0"/>
                </a:moveTo>
                <a:lnTo>
                  <a:pt x="16253460" y="0"/>
                </a:lnTo>
                <a:lnTo>
                  <a:pt x="16253460" y="9574766"/>
                </a:lnTo>
                <a:lnTo>
                  <a:pt x="0" y="9574766"/>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Learning Outcomes</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3.4 DISCUSS </a:t>
            </a:r>
            <a:r>
              <a:rPr lang="en-US" sz="3000">
                <a:solidFill>
                  <a:srgbClr val="000000"/>
                </a:solidFill>
                <a:latin typeface="Arial"/>
                <a:ea typeface="Arial"/>
                <a:cs typeface="Arial"/>
                <a:sym typeface="Arial"/>
              </a:rPr>
              <a:t>the general causes and course of World War I or World War II and the immediate and long-term impact of the war on people and nations.</a:t>
            </a:r>
          </a:p>
          <a:p>
            <a:pPr algn="l">
              <a:lnSpc>
                <a:spcPts val="4200"/>
              </a:lnSpc>
            </a:pPr>
            <a:r>
              <a:rPr lang="en-US" sz="3000" b="true">
                <a:solidFill>
                  <a:srgbClr val="000000"/>
                </a:solidFill>
                <a:latin typeface="Arial Bold"/>
                <a:ea typeface="Arial Bold"/>
                <a:cs typeface="Arial Bold"/>
                <a:sym typeface="Arial Bold"/>
              </a:rPr>
              <a:t>3.11 EXPLORE </a:t>
            </a:r>
            <a:r>
              <a:rPr lang="en-US" sz="3000">
                <a:solidFill>
                  <a:srgbClr val="000000"/>
                </a:solidFill>
                <a:latin typeface="Arial"/>
                <a:ea typeface="Arial"/>
                <a:cs typeface="Arial"/>
                <a:sym typeface="Arial"/>
              </a:rPr>
              <a:t>the contribution of technological developments and innovation to historical change.</a:t>
            </a:r>
          </a:p>
          <a:p>
            <a:pPr algn="l">
              <a:lnSpc>
                <a:spcPts val="4200"/>
              </a:lnSpc>
            </a:pPr>
            <a:r>
              <a:rPr lang="en-US" sz="3000" b="true">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b="true">
                <a:solidFill>
                  <a:srgbClr val="000000"/>
                </a:solidFill>
                <a:latin typeface="Arial Bold"/>
                <a:ea typeface="Arial Bold"/>
                <a:cs typeface="Arial Bold"/>
                <a:sym typeface="Arial Bold"/>
              </a:rPr>
              <a:t>1.11 MAKE CONNECTIONS AND COMPARISONS </a:t>
            </a:r>
            <a:r>
              <a:rPr lang="en-US" sz="3000">
                <a:solidFill>
                  <a:srgbClr val="000000"/>
                </a:solidFill>
                <a:latin typeface="Arial"/>
                <a:ea typeface="Arial"/>
                <a:cs typeface="Arial"/>
                <a:sym typeface="Arial"/>
              </a:rPr>
              <a:t>between people, issues and events in different places and historical eras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invasion of France</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Britain and France expected Germany to attack the west and did very little to assist Poland. After World War I, the French had built </a:t>
            </a:r>
            <a:r>
              <a:rPr lang="en-US" sz="3000" b="true">
                <a:solidFill>
                  <a:srgbClr val="000000"/>
                </a:solidFill>
                <a:latin typeface="Arial Bold"/>
                <a:ea typeface="Arial Bold"/>
                <a:cs typeface="Arial Bold"/>
                <a:sym typeface="Arial Bold"/>
              </a:rPr>
              <a:t>the Maginot Line</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a series of fortifications along the French-German border</a:t>
            </a:r>
            <a:r>
              <a:rPr lang="en-US" sz="3000">
                <a:solidFill>
                  <a:srgbClr val="000000"/>
                </a:solidFill>
                <a:latin typeface="Arial"/>
                <a:ea typeface="Arial"/>
                <a:cs typeface="Arial"/>
                <a:sym typeface="Arial"/>
              </a:rPr>
              <a:t>. For eight months, they and the </a:t>
            </a:r>
            <a:r>
              <a:rPr lang="en-US" sz="3000" b="true">
                <a:solidFill>
                  <a:srgbClr val="000000"/>
                </a:solidFill>
                <a:latin typeface="Arial Bold"/>
                <a:ea typeface="Arial Bold"/>
                <a:cs typeface="Arial Bold"/>
                <a:sym typeface="Arial Bold"/>
              </a:rPr>
              <a:t>British Expeditionary Force (BEF)</a:t>
            </a:r>
            <a:r>
              <a:rPr lang="en-US" sz="3000">
                <a:solidFill>
                  <a:srgbClr val="000000"/>
                </a:solidFill>
                <a:latin typeface="Arial"/>
                <a:ea typeface="Arial"/>
                <a:cs typeface="Arial"/>
                <a:sym typeface="Arial"/>
              </a:rPr>
              <a:t> faced the Germans, who waited behind their own fortification, </a:t>
            </a:r>
            <a:r>
              <a:rPr lang="en-US" sz="3000" b="true">
                <a:solidFill>
                  <a:srgbClr val="000000"/>
                </a:solidFill>
                <a:latin typeface="Arial Bold"/>
                <a:ea typeface="Arial Bold"/>
                <a:cs typeface="Arial Bold"/>
                <a:sym typeface="Arial Bold"/>
              </a:rPr>
              <a:t>the Siegfried Line</a:t>
            </a:r>
            <a:r>
              <a:rPr lang="en-US" sz="3000">
                <a:solidFill>
                  <a:srgbClr val="000000"/>
                </a:solidFill>
                <a:latin typeface="Arial"/>
                <a:ea typeface="Arial"/>
                <a:cs typeface="Arial"/>
                <a:sym typeface="Arial"/>
              </a:rPr>
              <a:t>. Since no fighting took place, this was nicknamed the </a:t>
            </a:r>
            <a:r>
              <a:rPr lang="en-US" sz="3000" b="true">
                <a:solidFill>
                  <a:srgbClr val="000000"/>
                </a:solidFill>
                <a:latin typeface="Arial Bold"/>
                <a:ea typeface="Arial Bold"/>
                <a:cs typeface="Arial Bold"/>
                <a:sym typeface="Arial Bold"/>
              </a:rPr>
              <a:t>Phoney War</a:t>
            </a:r>
            <a:r>
              <a:rPr lang="en-US" sz="3000">
                <a:solidFill>
                  <a:srgbClr val="000000"/>
                </a:solidFill>
                <a:latin typeface="Arial"/>
                <a:ea typeface="Arial"/>
                <a:cs typeface="Arial"/>
                <a:sym typeface="Arial"/>
              </a:rPr>
              <a:t>. Neville Chamberlain resigned as Prime Minister as he could no longer prevent war and was replaced by </a:t>
            </a:r>
            <a:r>
              <a:rPr lang="en-US" sz="3000" b="true">
                <a:solidFill>
                  <a:srgbClr val="000000"/>
                </a:solidFill>
                <a:latin typeface="Arial Bold"/>
                <a:ea typeface="Arial Bold"/>
                <a:cs typeface="Arial Bold"/>
                <a:sym typeface="Arial Bold"/>
              </a:rPr>
              <a:t>Winston Churchill</a:t>
            </a:r>
            <a:r>
              <a:rPr lang="en-US" sz="3000">
                <a:solidFill>
                  <a:srgbClr val="000000"/>
                </a:solidFill>
                <a:latin typeface="Arial"/>
                <a:ea typeface="Arial"/>
                <a:cs typeface="Arial"/>
                <a:sym typeface="Arial"/>
              </a:rPr>
              <a:t>. </a:t>
            </a:r>
          </a:p>
          <a:p>
            <a:pPr algn="l">
              <a:lnSpc>
                <a:spcPts val="4200"/>
              </a:lnSpc>
            </a:pPr>
            <a:r>
              <a:rPr lang="en-US" sz="3000">
                <a:solidFill>
                  <a:srgbClr val="000000"/>
                </a:solidFill>
                <a:latin typeface="Arial"/>
                <a:ea typeface="Arial"/>
                <a:cs typeface="Arial"/>
                <a:sym typeface="Arial"/>
              </a:rPr>
              <a:t>On the 10th May 1940, the attack on Belgium, the Netherlands and France finally began, using Blitzkrieg tactics. The Germans avoided the Maginot Line by using Panzers to roll through the wooded, hilly terrain of </a:t>
            </a:r>
            <a:r>
              <a:rPr lang="en-US" sz="3000" b="true">
                <a:solidFill>
                  <a:srgbClr val="000000"/>
                </a:solidFill>
                <a:latin typeface="Arial Bold"/>
                <a:ea typeface="Arial Bold"/>
                <a:cs typeface="Arial Bold"/>
                <a:sym typeface="Arial Bold"/>
              </a:rPr>
              <a:t>the Ardennes</a:t>
            </a:r>
            <a:r>
              <a:rPr lang="en-US" sz="3000">
                <a:solidFill>
                  <a:srgbClr val="000000"/>
                </a:solidFill>
                <a:latin typeface="Arial"/>
                <a:ea typeface="Arial"/>
                <a:cs typeface="Arial"/>
                <a:sym typeface="Arial"/>
              </a:rPr>
              <a:t>, which the French had thought impossible to cross. </a:t>
            </a:r>
          </a:p>
          <a:p>
            <a:pPr algn="l">
              <a:lnSpc>
                <a:spcPts val="4200"/>
              </a:lnSpc>
            </a:pPr>
            <a:r>
              <a:rPr lang="en-US" sz="3000">
                <a:solidFill>
                  <a:srgbClr val="000000"/>
                </a:solidFill>
                <a:latin typeface="Arial"/>
                <a:ea typeface="Arial"/>
                <a:cs typeface="Arial"/>
                <a:sym typeface="Arial"/>
              </a:rPr>
              <a:t>The BEF soldiers were pushed back to the coastal town of </a:t>
            </a:r>
            <a:r>
              <a:rPr lang="en-US" sz="3000" b="true">
                <a:solidFill>
                  <a:srgbClr val="000000"/>
                </a:solidFill>
                <a:latin typeface="Arial Bold"/>
                <a:ea typeface="Arial Bold"/>
                <a:cs typeface="Arial Bold"/>
                <a:sym typeface="Arial Bold"/>
              </a:rPr>
              <a:t>Dunkirk</a:t>
            </a:r>
            <a:r>
              <a:rPr lang="en-US" sz="3000">
                <a:solidFill>
                  <a:srgbClr val="000000"/>
                </a:solidFill>
                <a:latin typeface="Arial"/>
                <a:ea typeface="Arial"/>
                <a:cs typeface="Arial"/>
                <a:sym typeface="Arial"/>
              </a:rPr>
              <a:t>, where they became trapped. For nine days, over 900 boats were involved in </a:t>
            </a:r>
            <a:r>
              <a:rPr lang="en-US" sz="3000" u="sng">
                <a:solidFill>
                  <a:srgbClr val="000000"/>
                </a:solidFill>
                <a:latin typeface="Arial"/>
                <a:ea typeface="Arial"/>
                <a:cs typeface="Arial"/>
                <a:sym typeface="Arial"/>
              </a:rPr>
              <a:t>the Allied evacuation of about 350,000 soldiers from the beaches at Dunkirk</a:t>
            </a:r>
            <a:r>
              <a:rPr lang="en-US" sz="3000">
                <a:solidFill>
                  <a:srgbClr val="000000"/>
                </a:solidFill>
                <a:latin typeface="Arial"/>
                <a:ea typeface="Arial"/>
                <a:cs typeface="Arial"/>
                <a:sym typeface="Arial"/>
              </a:rPr>
              <a:t>, also known as </a:t>
            </a:r>
            <a:r>
              <a:rPr lang="en-US" sz="3000" b="true">
                <a:solidFill>
                  <a:srgbClr val="000000"/>
                </a:solidFill>
                <a:latin typeface="Arial Bold"/>
                <a:ea typeface="Arial Bold"/>
                <a:cs typeface="Arial Bold"/>
                <a:sym typeface="Arial Bold"/>
              </a:rPr>
              <a:t>Operation Dynamo</a:t>
            </a:r>
            <a:r>
              <a:rPr lang="en-US" sz="3000">
                <a:solidFill>
                  <a:srgbClr val="000000"/>
                </a:solidFill>
                <a:latin typeface="Arial"/>
                <a:ea typeface="Arial"/>
                <a:cs typeface="Arial"/>
                <a:sym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8" id="8"/>
          <p:cNvGrpSpPr/>
          <p:nvPr/>
        </p:nvGrpSpPr>
        <p:grpSpPr>
          <a:xfrm rot="0">
            <a:off x="685800" y="1509797"/>
            <a:ext cx="9005763" cy="7267406"/>
            <a:chOff x="0" y="0"/>
            <a:chExt cx="12007684" cy="9689874"/>
          </a:xfrm>
        </p:grpSpPr>
        <p:sp>
          <p:nvSpPr>
            <p:cNvPr name="Freeform 9" id="9"/>
            <p:cNvSpPr/>
            <p:nvPr/>
          </p:nvSpPr>
          <p:spPr>
            <a:xfrm flipH="false" flipV="false" rot="0">
              <a:off x="0" y="0"/>
              <a:ext cx="12007684" cy="9689874"/>
            </a:xfrm>
            <a:custGeom>
              <a:avLst/>
              <a:gdLst/>
              <a:ahLst/>
              <a:cxnLst/>
              <a:rect r="r" b="b" t="t" l="l"/>
              <a:pathLst>
                <a:path h="9689874" w="12007684">
                  <a:moveTo>
                    <a:pt x="0" y="0"/>
                  </a:moveTo>
                  <a:lnTo>
                    <a:pt x="12007684" y="0"/>
                  </a:lnTo>
                  <a:lnTo>
                    <a:pt x="12007684" y="9689874"/>
                  </a:lnTo>
                  <a:lnTo>
                    <a:pt x="0" y="9689874"/>
                  </a:lnTo>
                  <a:lnTo>
                    <a:pt x="0" y="0"/>
                  </a:lnTo>
                  <a:close/>
                </a:path>
              </a:pathLst>
            </a:custGeom>
            <a:blipFill>
              <a:blip r:embed="rId2"/>
              <a:stretch>
                <a:fillRect l="0" t="0" r="0" b="0"/>
              </a:stretch>
            </a:blipFill>
          </p:spPr>
        </p:sp>
        <p:grpSp>
          <p:nvGrpSpPr>
            <p:cNvPr name="Group 10" id="10"/>
            <p:cNvGrpSpPr/>
            <p:nvPr/>
          </p:nvGrpSpPr>
          <p:grpSpPr>
            <a:xfrm rot="0">
              <a:off x="9872796" y="4142855"/>
              <a:ext cx="94903" cy="94903"/>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9525"/>
                <a:ext cx="660400" cy="746125"/>
              </a:xfrm>
              <a:prstGeom prst="rect">
                <a:avLst/>
              </a:prstGeom>
            </p:spPr>
            <p:txBody>
              <a:bodyPr anchor="ctr" rtlCol="false" tIns="2782" lIns="2782" bIns="2782" rIns="2782"/>
              <a:lstStyle/>
              <a:p>
                <a:pPr algn="ctr">
                  <a:lnSpc>
                    <a:spcPts val="3080"/>
                  </a:lnSpc>
                </a:pPr>
              </a:p>
            </p:txBody>
          </p:sp>
        </p:grpSp>
        <p:grpSp>
          <p:nvGrpSpPr>
            <p:cNvPr name="Group 13" id="13"/>
            <p:cNvGrpSpPr/>
            <p:nvPr/>
          </p:nvGrpSpPr>
          <p:grpSpPr>
            <a:xfrm rot="0">
              <a:off x="9884659" y="4154718"/>
              <a:ext cx="71177" cy="7117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5" id="15"/>
              <p:cNvSpPr txBox="true"/>
              <p:nvPr/>
            </p:nvSpPr>
            <p:spPr>
              <a:xfrm>
                <a:off x="76200" y="-9525"/>
                <a:ext cx="660400" cy="746125"/>
              </a:xfrm>
              <a:prstGeom prst="rect">
                <a:avLst/>
              </a:prstGeom>
            </p:spPr>
            <p:txBody>
              <a:bodyPr anchor="ctr" rtlCol="false" tIns="2782" lIns="2782" bIns="2782" rIns="2782"/>
              <a:lstStyle/>
              <a:p>
                <a:pPr algn="ctr">
                  <a:lnSpc>
                    <a:spcPts val="3080"/>
                  </a:lnSpc>
                </a:pPr>
              </a:p>
            </p:txBody>
          </p:sp>
        </p:grpSp>
        <p:sp>
          <p:nvSpPr>
            <p:cNvPr name="TextBox 16" id="16"/>
            <p:cNvSpPr txBox="true"/>
            <p:nvPr/>
          </p:nvSpPr>
          <p:spPr>
            <a:xfrm rot="0">
              <a:off x="9308643" y="3797937"/>
              <a:ext cx="1223210" cy="344918"/>
            </a:xfrm>
            <a:prstGeom prst="rect">
              <a:avLst/>
            </a:prstGeom>
          </p:spPr>
          <p:txBody>
            <a:bodyPr anchor="t" rtlCol="false" tIns="0" lIns="0" bIns="0" rIns="0">
              <a:spAutoFit/>
            </a:bodyPr>
            <a:lstStyle/>
            <a:p>
              <a:pPr algn="ctr">
                <a:lnSpc>
                  <a:spcPts val="1046"/>
                </a:lnSpc>
              </a:pPr>
              <a:r>
                <a:rPr lang="en-US" sz="747" b="true">
                  <a:solidFill>
                    <a:srgbClr val="000000"/>
                  </a:solidFill>
                  <a:latin typeface="Arial Bold"/>
                  <a:ea typeface="Arial Bold"/>
                  <a:cs typeface="Arial Bold"/>
                  <a:sym typeface="Arial Bold"/>
                </a:rPr>
                <a:t>Circuit de </a:t>
              </a:r>
            </a:p>
            <a:p>
              <a:pPr algn="ctr">
                <a:lnSpc>
                  <a:spcPts val="1046"/>
                </a:lnSpc>
              </a:pPr>
              <a:r>
                <a:rPr lang="en-US" sz="747" b="true">
                  <a:solidFill>
                    <a:srgbClr val="000000"/>
                  </a:solidFill>
                  <a:latin typeface="Arial Bold"/>
                  <a:ea typeface="Arial Bold"/>
                  <a:cs typeface="Arial Bold"/>
                  <a:sym typeface="Arial Bold"/>
                </a:rPr>
                <a:t>Spa-Francorchamps</a:t>
              </a:r>
            </a:p>
          </p:txBody>
        </p:sp>
      </p:grpSp>
      <p:sp>
        <p:nvSpPr>
          <p:cNvPr name="Freeform 17" id="17"/>
          <p:cNvSpPr/>
          <p:nvPr/>
        </p:nvSpPr>
        <p:spPr>
          <a:xfrm flipH="false" flipV="false" rot="0">
            <a:off x="9767763" y="216223"/>
            <a:ext cx="7171497" cy="9042077"/>
          </a:xfrm>
          <a:custGeom>
            <a:avLst/>
            <a:gdLst/>
            <a:ahLst/>
            <a:cxnLst/>
            <a:rect r="r" b="b" t="t" l="l"/>
            <a:pathLst>
              <a:path h="9042077" w="7171497">
                <a:moveTo>
                  <a:pt x="0" y="0"/>
                </a:moveTo>
                <a:lnTo>
                  <a:pt x="7171497" y="0"/>
                </a:lnTo>
                <a:lnTo>
                  <a:pt x="7171497" y="9042077"/>
                </a:lnTo>
                <a:lnTo>
                  <a:pt x="0" y="9042077"/>
                </a:lnTo>
                <a:lnTo>
                  <a:pt x="0" y="0"/>
                </a:lnTo>
                <a:close/>
              </a:path>
            </a:pathLst>
          </a:custGeom>
          <a:blipFill>
            <a:blip r:embed="rId3"/>
            <a:stretch>
              <a:fillRect l="0" t="0" r="0" b="0"/>
            </a:stretch>
          </a:blipFill>
        </p:spPr>
      </p:sp>
      <p:sp>
        <p:nvSpPr>
          <p:cNvPr name="TextBox 18" id="18"/>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9" id="19"/>
          <p:cNvGrpSpPr/>
          <p:nvPr/>
        </p:nvGrpSpPr>
        <p:grpSpPr>
          <a:xfrm rot="0">
            <a:off x="11383909" y="9756776"/>
            <a:ext cx="5555351" cy="530224"/>
            <a:chOff x="0" y="0"/>
            <a:chExt cx="7407135" cy="706965"/>
          </a:xfrm>
        </p:grpSpPr>
        <p:sp>
          <p:nvSpPr>
            <p:cNvPr name="Freeform 20" id="2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4" id="2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5" id="2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326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Blitzkrieg</a:t>
            </a:r>
          </a:p>
          <a:p>
            <a:pPr algn="l" marL="539749" indent="-269875" lvl="1">
              <a:lnSpc>
                <a:spcPts val="3499"/>
              </a:lnSpc>
              <a:buAutoNum type="arabicPeriod" startAt="1"/>
            </a:pPr>
            <a:r>
              <a:rPr lang="en-US" sz="2499">
                <a:solidFill>
                  <a:srgbClr val="0DA33B"/>
                </a:solidFill>
                <a:latin typeface="Arial"/>
                <a:ea typeface="Arial"/>
                <a:cs typeface="Arial"/>
                <a:sym typeface="Arial"/>
              </a:rPr>
              <a:t>How was Poland conquered so quickly?</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Phoney War?</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Maginot Line?</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how Germany invaded France.</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Operation Dynamo?</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363371"/>
                </a:solidFill>
                <a:latin typeface="Arial Bold"/>
                <a:ea typeface="Arial Bold"/>
                <a:cs typeface="Arial Bold"/>
                <a:sym typeface="Arial Bold"/>
              </a:rPr>
              <a:t>24.2.2: THE BATTLE OF BRITAIN AND THE BLITZ</a:t>
            </a:r>
          </a:p>
        </p:txBody>
      </p:sp>
      <p:sp>
        <p:nvSpPr>
          <p:cNvPr name="TextBox 4" id="4"/>
          <p:cNvSpPr txBox="true"/>
          <p:nvPr/>
        </p:nvSpPr>
        <p:spPr>
          <a:xfrm rot="0">
            <a:off x="0" y="3999222"/>
            <a:ext cx="18288000" cy="815975"/>
          </a:xfrm>
          <a:prstGeom prst="rect">
            <a:avLst/>
          </a:prstGeom>
        </p:spPr>
        <p:txBody>
          <a:bodyPr anchor="t" rtlCol="false" tIns="0" lIns="0" bIns="0" rIns="0">
            <a:spAutoFit/>
          </a:bodyPr>
          <a:lstStyle/>
          <a:p>
            <a:pPr algn="ctr">
              <a:lnSpc>
                <a:spcPts val="6325"/>
              </a:lnSpc>
            </a:pPr>
            <a:r>
              <a:rPr lang="en-US" sz="5500" spc="1512">
                <a:solidFill>
                  <a:srgbClr val="FFFFFF"/>
                </a:solidFill>
                <a:latin typeface="Daydream"/>
                <a:ea typeface="Daydream"/>
                <a:cs typeface="Daydream"/>
                <a:sym typeface="Daydream"/>
              </a:rPr>
              <a:t>24.2.2: the battle of britain and the blitz</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Battle of Britain</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Poland and France had both fallen to the Nazis. Of the Allied powers, only Britain remained. Hitler suggested peace talks, but Churchill refused.</a:t>
            </a:r>
          </a:p>
          <a:p>
            <a:pPr algn="l">
              <a:lnSpc>
                <a:spcPts val="3500"/>
              </a:lnSpc>
            </a:pPr>
            <a:r>
              <a:rPr lang="en-US" sz="2500">
                <a:solidFill>
                  <a:srgbClr val="000000"/>
                </a:solidFill>
                <a:latin typeface="Arial"/>
                <a:ea typeface="Arial"/>
                <a:cs typeface="Arial"/>
                <a:sym typeface="Arial"/>
              </a:rPr>
              <a:t>Hitler planned a full invasion of Britain, codenamed </a:t>
            </a:r>
            <a:r>
              <a:rPr lang="en-US" sz="2500" b="true">
                <a:solidFill>
                  <a:srgbClr val="000000"/>
                </a:solidFill>
                <a:latin typeface="Arial Bold"/>
                <a:ea typeface="Arial Bold"/>
                <a:cs typeface="Arial Bold"/>
                <a:sym typeface="Arial Bold"/>
              </a:rPr>
              <a:t>Operation Sea Lion</a:t>
            </a:r>
            <a:r>
              <a:rPr lang="en-US" sz="2500">
                <a:solidFill>
                  <a:srgbClr val="000000"/>
                </a:solidFill>
                <a:latin typeface="Arial"/>
                <a:ea typeface="Arial"/>
                <a:cs typeface="Arial"/>
                <a:sym typeface="Arial"/>
              </a:rPr>
              <a:t>. He used submarines (</a:t>
            </a:r>
            <a:r>
              <a:rPr lang="en-US" sz="2500" b="true">
                <a:solidFill>
                  <a:srgbClr val="000000"/>
                </a:solidFill>
                <a:latin typeface="Arial Bold"/>
                <a:ea typeface="Arial Bold"/>
                <a:cs typeface="Arial Bold"/>
                <a:sym typeface="Arial Bold"/>
              </a:rPr>
              <a:t>U-boats</a:t>
            </a:r>
            <a:r>
              <a:rPr lang="en-US" sz="2500">
                <a:solidFill>
                  <a:srgbClr val="000000"/>
                </a:solidFill>
                <a:latin typeface="Arial"/>
                <a:ea typeface="Arial"/>
                <a:cs typeface="Arial"/>
                <a:sym typeface="Arial"/>
              </a:rPr>
              <a:t>) to attack shipping routes to Britain and to damage radar bases. </a:t>
            </a:r>
            <a:r>
              <a:rPr lang="en-US" sz="2500" u="sng">
                <a:solidFill>
                  <a:srgbClr val="000000"/>
                </a:solidFill>
                <a:latin typeface="Arial"/>
                <a:ea typeface="Arial"/>
                <a:cs typeface="Arial"/>
                <a:sym typeface="Arial"/>
              </a:rPr>
              <a:t>The campaign of aerial attacks on Britain by the Luftwaffe</a:t>
            </a:r>
            <a:r>
              <a:rPr lang="en-US" sz="2500">
                <a:solidFill>
                  <a:srgbClr val="000000"/>
                </a:solidFill>
                <a:latin typeface="Arial"/>
                <a:ea typeface="Arial"/>
                <a:cs typeface="Arial"/>
                <a:sym typeface="Arial"/>
              </a:rPr>
              <a:t> became known as </a:t>
            </a:r>
            <a:r>
              <a:rPr lang="en-US" sz="2500" b="true">
                <a:solidFill>
                  <a:srgbClr val="000000"/>
                </a:solidFill>
                <a:latin typeface="Arial Bold"/>
                <a:ea typeface="Arial Bold"/>
                <a:cs typeface="Arial Bold"/>
                <a:sym typeface="Arial Bold"/>
              </a:rPr>
              <a:t>the Battle of Britain</a:t>
            </a:r>
            <a:r>
              <a:rPr lang="en-US" sz="2500">
                <a:solidFill>
                  <a:srgbClr val="000000"/>
                </a:solidFill>
                <a:latin typeface="Arial"/>
                <a:ea typeface="Arial"/>
                <a:cs typeface="Arial"/>
                <a:sym typeface="Arial"/>
              </a:rPr>
              <a:t>. On the first day, the 13th August 1940, 1,485 German bombers attacked </a:t>
            </a:r>
            <a:r>
              <a:rPr lang="en-US" sz="2500" b="true">
                <a:solidFill>
                  <a:srgbClr val="000000"/>
                </a:solidFill>
                <a:latin typeface="Arial Bold"/>
                <a:ea typeface="Arial Bold"/>
                <a:cs typeface="Arial Bold"/>
                <a:sym typeface="Arial Bold"/>
              </a:rPr>
              <a:t>Royal Air Forces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RAF</a:t>
            </a:r>
            <a:r>
              <a:rPr lang="en-US" sz="2500">
                <a:solidFill>
                  <a:srgbClr val="000000"/>
                </a:solidFill>
                <a:latin typeface="Arial"/>
                <a:ea typeface="Arial"/>
                <a:cs typeface="Arial"/>
                <a:sym typeface="Arial"/>
              </a:rPr>
              <a:t>) bases, including airfields and radar stations. These raids continued for a month. RAF pilots in </a:t>
            </a:r>
            <a:r>
              <a:rPr lang="en-US" sz="2500" b="true">
                <a:solidFill>
                  <a:srgbClr val="000000"/>
                </a:solidFill>
                <a:latin typeface="Arial Bold"/>
                <a:ea typeface="Arial Bold"/>
                <a:cs typeface="Arial Bold"/>
                <a:sym typeface="Arial Bold"/>
              </a:rPr>
              <a:t>Hurricanes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Spitfires</a:t>
            </a:r>
            <a:r>
              <a:rPr lang="en-US" sz="2500">
                <a:solidFill>
                  <a:srgbClr val="000000"/>
                </a:solidFill>
                <a:latin typeface="Arial"/>
                <a:ea typeface="Arial"/>
                <a:cs typeface="Arial"/>
                <a:sym typeface="Arial"/>
              </a:rPr>
              <a:t> were in constant </a:t>
            </a:r>
            <a:r>
              <a:rPr lang="en-US" sz="2500" b="true">
                <a:solidFill>
                  <a:srgbClr val="000000"/>
                </a:solidFill>
                <a:latin typeface="Arial Bold"/>
                <a:ea typeface="Arial Bold"/>
                <a:cs typeface="Arial Bold"/>
                <a:sym typeface="Arial Bold"/>
              </a:rPr>
              <a:t>dogfights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close combat between military aircraft</a:t>
            </a:r>
            <a:r>
              <a:rPr lang="en-US" sz="2500">
                <a:solidFill>
                  <a:srgbClr val="000000"/>
                </a:solidFill>
                <a:latin typeface="Arial"/>
                <a:ea typeface="Arial"/>
                <a:cs typeface="Arial"/>
                <a:sym typeface="Arial"/>
              </a:rPr>
              <a:t>) with the German </a:t>
            </a:r>
            <a:r>
              <a:rPr lang="en-US" sz="2500" b="true">
                <a:solidFill>
                  <a:srgbClr val="000000"/>
                </a:solidFill>
                <a:latin typeface="Arial Bold"/>
                <a:ea typeface="Arial Bold"/>
                <a:cs typeface="Arial Bold"/>
                <a:sym typeface="Arial Bold"/>
              </a:rPr>
              <a:t>ME 109s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ME 110s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By mid-September 1940, the British had won the Battle of Britain. This was the first time Hitler had suffered a defeat. Some reasons for this were:</a:t>
            </a:r>
          </a:p>
          <a:p>
            <a:pPr algn="l" marL="539754" indent="-269877" lvl="1">
              <a:lnSpc>
                <a:spcPts val="3500"/>
              </a:lnSpc>
              <a:buFont typeface="Arial"/>
              <a:buChar char="•"/>
            </a:pPr>
            <a:r>
              <a:rPr lang="en-US" sz="2500">
                <a:solidFill>
                  <a:srgbClr val="000000"/>
                </a:solidFill>
                <a:latin typeface="Arial"/>
                <a:ea typeface="Arial"/>
                <a:cs typeface="Arial"/>
                <a:sym typeface="Arial"/>
              </a:rPr>
              <a:t>The Germans moved their focus to London, which gave the RAF time to reorganise.</a:t>
            </a:r>
          </a:p>
          <a:p>
            <a:pPr algn="l" marL="539754" indent="-269877" lvl="1">
              <a:lnSpc>
                <a:spcPts val="3500"/>
              </a:lnSpc>
              <a:buFont typeface="Arial"/>
              <a:buChar char="•"/>
            </a:pPr>
            <a:r>
              <a:rPr lang="en-US" sz="2500">
                <a:solidFill>
                  <a:srgbClr val="000000"/>
                </a:solidFill>
                <a:latin typeface="Arial"/>
                <a:ea typeface="Arial"/>
                <a:cs typeface="Arial"/>
                <a:sym typeface="Arial"/>
              </a:rPr>
              <a:t>Radar gave the British advance warning of German air raids.</a:t>
            </a:r>
          </a:p>
          <a:p>
            <a:pPr algn="l" marL="539754" indent="-269877" lvl="1">
              <a:lnSpc>
                <a:spcPts val="3500"/>
              </a:lnSpc>
              <a:buFont typeface="Arial"/>
              <a:buChar char="•"/>
            </a:pPr>
            <a:r>
              <a:rPr lang="en-US" sz="2500">
                <a:solidFill>
                  <a:srgbClr val="000000"/>
                </a:solidFill>
                <a:latin typeface="Arial"/>
                <a:ea typeface="Arial"/>
                <a:cs typeface="Arial"/>
                <a:sym typeface="Arial"/>
              </a:rPr>
              <a:t>The British Spitfires were better than the German planes.</a:t>
            </a:r>
          </a:p>
          <a:p>
            <a:pPr algn="l" marL="539754" indent="-269877" lvl="1">
              <a:lnSpc>
                <a:spcPts val="3500"/>
              </a:lnSpc>
              <a:buFont typeface="Arial"/>
              <a:buChar char="•"/>
            </a:pPr>
            <a:r>
              <a:rPr lang="en-US" sz="2500">
                <a:solidFill>
                  <a:srgbClr val="000000"/>
                </a:solidFill>
                <a:latin typeface="Arial"/>
                <a:ea typeface="Arial"/>
                <a:cs typeface="Arial"/>
                <a:sym typeface="Arial"/>
              </a:rPr>
              <a:t>German planes could not stay long in British airspace: they had to return to the Third Reich to refuel.</a:t>
            </a:r>
          </a:p>
          <a:p>
            <a:pPr algn="l" marL="539754" indent="-269877" lvl="1">
              <a:lnSpc>
                <a:spcPts val="3500"/>
              </a:lnSpc>
              <a:buFont typeface="Arial"/>
              <a:buChar char="•"/>
            </a:pPr>
            <a:r>
              <a:rPr lang="en-US" sz="2500">
                <a:solidFill>
                  <a:srgbClr val="000000"/>
                </a:solidFill>
                <a:latin typeface="Arial"/>
                <a:ea typeface="Arial"/>
                <a:cs typeface="Arial"/>
                <a:sym typeface="Arial"/>
              </a:rPr>
              <a:t>German losses were greater: 1,700 Luftwaffe planes were shot down and nearly 3,500 airmen were killed or captured.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2712571" y="0"/>
            <a:ext cx="12199919" cy="9725311"/>
          </a:xfrm>
          <a:custGeom>
            <a:avLst/>
            <a:gdLst/>
            <a:ahLst/>
            <a:cxnLst/>
            <a:rect r="r" b="b" t="t" l="l"/>
            <a:pathLst>
              <a:path h="9725311" w="12199919">
                <a:moveTo>
                  <a:pt x="0" y="0"/>
                </a:moveTo>
                <a:lnTo>
                  <a:pt x="12199918" y="0"/>
                </a:lnTo>
                <a:lnTo>
                  <a:pt x="1219991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238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was Operation Sea Lion?</a:t>
            </a:r>
          </a:p>
          <a:p>
            <a:pPr algn="l" marL="539749" indent="-269875" lvl="1">
              <a:lnSpc>
                <a:spcPts val="3499"/>
              </a:lnSpc>
              <a:buAutoNum type="arabicPeriod" startAt="1"/>
            </a:pPr>
            <a:r>
              <a:rPr lang="en-US" sz="2499">
                <a:solidFill>
                  <a:srgbClr val="0DA33B"/>
                </a:solidFill>
                <a:latin typeface="Arial"/>
                <a:ea typeface="Arial"/>
                <a:cs typeface="Arial"/>
                <a:sym typeface="Arial"/>
              </a:rPr>
              <a:t>Name the German and British aircraft used during the Battle of Britain.</a:t>
            </a:r>
          </a:p>
          <a:p>
            <a:pPr algn="l" marL="539749" indent="-269875" lvl="1">
              <a:lnSpc>
                <a:spcPts val="3499"/>
              </a:lnSpc>
              <a:buAutoNum type="arabicPeriod" startAt="1"/>
            </a:pPr>
            <a:r>
              <a:rPr lang="en-US" sz="2499">
                <a:solidFill>
                  <a:srgbClr val="0DA33B"/>
                </a:solidFill>
                <a:latin typeface="Arial"/>
                <a:ea typeface="Arial"/>
                <a:cs typeface="Arial"/>
                <a:sym typeface="Arial"/>
              </a:rPr>
              <a:t>Give three reasons why Britain won the Battle of Britain.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238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spc="9">
                <a:solidFill>
                  <a:srgbClr val="000000"/>
                </a:solidFill>
                <a:latin typeface="Arial"/>
                <a:ea typeface="Arial"/>
                <a:cs typeface="Arial"/>
                <a:sym typeface="Arial"/>
              </a:rPr>
              <a:t>Operation Sea Lion was the planned invasion of Britain by Germany. </a:t>
            </a:r>
          </a:p>
          <a:p>
            <a:pPr algn="l" marL="539749" indent="-269875" lvl="1">
              <a:lnSpc>
                <a:spcPts val="3499"/>
              </a:lnSpc>
              <a:buAutoNum type="arabicPeriod" startAt="1"/>
            </a:pPr>
            <a:r>
              <a:rPr lang="en-US" sz="2499" spc="9">
                <a:solidFill>
                  <a:srgbClr val="000000"/>
                </a:solidFill>
                <a:latin typeface="Arial"/>
                <a:ea typeface="Arial"/>
                <a:cs typeface="Arial"/>
                <a:sym typeface="Arial"/>
              </a:rPr>
              <a:t>German aircraft: ME 109s and ME110s; British aircraft: Hurricanes and Spitfires. </a:t>
            </a:r>
          </a:p>
          <a:p>
            <a:pPr algn="l" marL="539749" indent="-269875" lvl="1">
              <a:lnSpc>
                <a:spcPts val="3499"/>
              </a:lnSpc>
              <a:buAutoNum type="arabicPeriod" startAt="1"/>
            </a:pPr>
            <a:r>
              <a:rPr lang="en-US" sz="2499" spc="9">
                <a:solidFill>
                  <a:srgbClr val="000000"/>
                </a:solidFill>
                <a:latin typeface="Arial"/>
                <a:ea typeface="Arial"/>
                <a:cs typeface="Arial"/>
                <a:sym typeface="Arial"/>
              </a:rPr>
              <a:t>Any three of: the Germans switched their focus to London, which gave the RAF time to reorganise; radar gave British advance warning of German air raids; Spitfires were better than the German planes; German planes could not stay long in British airspace before having to return to refuel; German losses (of planes and airmen) were greater.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3763"/>
            <a:ext cx="18288000" cy="1530344"/>
          </a:xfrm>
          <a:prstGeom prst="rect">
            <a:avLst/>
          </a:prstGeom>
        </p:spPr>
        <p:txBody>
          <a:bodyPr anchor="t" rtlCol="false" tIns="0" lIns="0" bIns="0" rIns="0">
            <a:spAutoFit/>
          </a:bodyPr>
          <a:lstStyle/>
          <a:p>
            <a:pPr algn="ctr">
              <a:lnSpc>
                <a:spcPts val="11200"/>
              </a:lnSpc>
            </a:pPr>
            <a:r>
              <a:rPr lang="en-US" b="true" sz="8000" spc="320">
                <a:solidFill>
                  <a:srgbClr val="363371"/>
                </a:solidFill>
                <a:latin typeface="Arial Bold"/>
                <a:ea typeface="Arial Bold"/>
                <a:cs typeface="Arial Bold"/>
                <a:sym typeface="Arial Bold"/>
              </a:rPr>
              <a:t>25.3: THE TIDE OF WAR CHANGES</a:t>
            </a:r>
          </a:p>
        </p:txBody>
      </p:sp>
      <p:sp>
        <p:nvSpPr>
          <p:cNvPr name="TextBox 4" id="4"/>
          <p:cNvSpPr txBox="true"/>
          <p:nvPr/>
        </p:nvSpPr>
        <p:spPr>
          <a:xfrm rot="0">
            <a:off x="0" y="3778560"/>
            <a:ext cx="18288000" cy="1263651"/>
          </a:xfrm>
          <a:prstGeom prst="rect">
            <a:avLst/>
          </a:prstGeom>
        </p:spPr>
        <p:txBody>
          <a:bodyPr anchor="t" rtlCol="false" tIns="0" lIns="0" bIns="0" rIns="0">
            <a:spAutoFit/>
          </a:bodyPr>
          <a:lstStyle/>
          <a:p>
            <a:pPr algn="ctr">
              <a:lnSpc>
                <a:spcPts val="9775"/>
              </a:lnSpc>
            </a:pPr>
            <a:r>
              <a:rPr lang="en-US" sz="8500" spc="2125">
                <a:solidFill>
                  <a:srgbClr val="FFFFFF"/>
                </a:solidFill>
                <a:latin typeface="Daydream"/>
                <a:ea typeface="Daydream"/>
                <a:cs typeface="Daydream"/>
                <a:sym typeface="Daydream"/>
              </a:rPr>
              <a:t>25.3: the tide of war changes</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3763"/>
            <a:ext cx="18288000" cy="1530344"/>
          </a:xfrm>
          <a:prstGeom prst="rect">
            <a:avLst/>
          </a:prstGeom>
        </p:spPr>
        <p:txBody>
          <a:bodyPr anchor="t" rtlCol="false" tIns="0" lIns="0" bIns="0" rIns="0">
            <a:spAutoFit/>
          </a:bodyPr>
          <a:lstStyle/>
          <a:p>
            <a:pPr algn="ctr">
              <a:lnSpc>
                <a:spcPts val="11200"/>
              </a:lnSpc>
            </a:pPr>
            <a:r>
              <a:rPr lang="en-US" b="true" sz="8000" spc="240">
                <a:solidFill>
                  <a:srgbClr val="363371"/>
                </a:solidFill>
                <a:latin typeface="Arial Bold"/>
                <a:ea typeface="Arial Bold"/>
                <a:cs typeface="Arial Bold"/>
                <a:sym typeface="Arial Bold"/>
              </a:rPr>
              <a:t>25.3.1: OPERATION BARBAROSSA</a:t>
            </a:r>
          </a:p>
        </p:txBody>
      </p:sp>
      <p:sp>
        <p:nvSpPr>
          <p:cNvPr name="TextBox 4" id="4"/>
          <p:cNvSpPr txBox="true"/>
          <p:nvPr/>
        </p:nvSpPr>
        <p:spPr>
          <a:xfrm rot="0">
            <a:off x="222739" y="3808722"/>
            <a:ext cx="17842522" cy="1193802"/>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25.3.1: operation barbarossa</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World War II was declared in September 1939. The two opposing sides were the Allied Powers (Britain, France and Poland; later joined by the USSR and the USA) and the Axis Powers (Germany, Italy and Japan).</a:t>
            </a:r>
          </a:p>
          <a:p>
            <a:pPr algn="l">
              <a:lnSpc>
                <a:spcPts val="4200"/>
              </a:lnSpc>
            </a:pPr>
            <a:r>
              <a:rPr lang="en-US" sz="3000">
                <a:solidFill>
                  <a:srgbClr val="000000"/>
                </a:solidFill>
                <a:latin typeface="Arial"/>
                <a:ea typeface="Arial"/>
                <a:cs typeface="Arial"/>
                <a:sym typeface="Arial"/>
              </a:rPr>
              <a:t>While World War I had been fought almost entirely along two fronts, this war would spill across all of Europe and beyond, from Belfast to the USSR, from Scandinavia to North Africa, and (from 1941) also throughout the Pacific region. Major developments in technology changed the nature of combat on land, at sea and in the air - and affected civilians like never before. World War II resulted in the deaths of over 60 million people, while approximately 40 more were refugees when the war ended.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Operation Barbarossa</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Hitler wanted to expand the Third Reich's </a:t>
            </a:r>
            <a:r>
              <a:rPr lang="en-US" sz="2500" b="true">
                <a:solidFill>
                  <a:srgbClr val="000000"/>
                </a:solidFill>
                <a:latin typeface="Arial Bold"/>
                <a:ea typeface="Arial Bold"/>
                <a:cs typeface="Arial Bold"/>
                <a:sym typeface="Arial Bold"/>
              </a:rPr>
              <a:t>Lebensraum </a:t>
            </a:r>
            <a:r>
              <a:rPr lang="en-US" sz="2500">
                <a:solidFill>
                  <a:srgbClr val="000000"/>
                </a:solidFill>
                <a:latin typeface="Arial"/>
                <a:ea typeface="Arial"/>
                <a:cs typeface="Arial"/>
                <a:sym typeface="Arial"/>
              </a:rPr>
              <a:t>to the east - including the USSR, which was rich in resources such as oil. He also wanted to destroy communism. He expected to defeat the Red Army quickly. On the 22nd June 1941, </a:t>
            </a:r>
            <a:r>
              <a:rPr lang="en-US" sz="2500" b="true">
                <a:solidFill>
                  <a:srgbClr val="000000"/>
                </a:solidFill>
                <a:latin typeface="Arial Bold"/>
                <a:ea typeface="Arial Bold"/>
                <a:cs typeface="Arial Bold"/>
                <a:sym typeface="Arial Bold"/>
              </a:rPr>
              <a:t>Operation Barbarossa </a:t>
            </a:r>
            <a:r>
              <a:rPr lang="en-US" sz="2500">
                <a:solidFill>
                  <a:srgbClr val="000000"/>
                </a:solidFill>
                <a:latin typeface="Arial"/>
                <a:ea typeface="Arial"/>
                <a:cs typeface="Arial"/>
                <a:sym typeface="Arial"/>
              </a:rPr>
              <a:t>began. Germany invaded the Soviet Union in a rapid three-pronged attack towards the most important cities - </a:t>
            </a:r>
            <a:r>
              <a:rPr lang="en-US" sz="2500" b="true">
                <a:solidFill>
                  <a:srgbClr val="000000"/>
                </a:solidFill>
                <a:latin typeface="Arial Bold"/>
                <a:ea typeface="Arial Bold"/>
                <a:cs typeface="Arial Bold"/>
                <a:sym typeface="Arial Bold"/>
              </a:rPr>
              <a:t>Moscow, Leningrad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Kiev</a:t>
            </a:r>
            <a:r>
              <a:rPr lang="en-US" sz="2500">
                <a:solidFill>
                  <a:srgbClr val="000000"/>
                </a:solidFill>
                <a:latin typeface="Arial"/>
                <a:ea typeface="Arial"/>
                <a:cs typeface="Arial"/>
                <a:sym typeface="Arial"/>
              </a:rPr>
              <a:t>. Blitzkrieg tactics were very successful at first. </a:t>
            </a:r>
          </a:p>
          <a:p>
            <a:pPr algn="l">
              <a:lnSpc>
                <a:spcPts val="3500"/>
              </a:lnSpc>
            </a:pPr>
            <a:r>
              <a:rPr lang="en-US" sz="2500">
                <a:solidFill>
                  <a:srgbClr val="000000"/>
                </a:solidFill>
                <a:latin typeface="Arial"/>
                <a:ea typeface="Arial"/>
                <a:cs typeface="Arial"/>
                <a:sym typeface="Arial"/>
              </a:rPr>
              <a:t>Having dismissed warnings, Stalin was shocked when Hitler invaded. Aided by propaganda, he called on his people to fight what was known as the </a:t>
            </a:r>
            <a:r>
              <a:rPr lang="en-US" sz="2500" b="true">
                <a:solidFill>
                  <a:srgbClr val="000000"/>
                </a:solidFill>
                <a:latin typeface="Arial Bold"/>
                <a:ea typeface="Arial Bold"/>
                <a:cs typeface="Arial Bold"/>
                <a:sym typeface="Arial Bold"/>
              </a:rPr>
              <a:t>Great Patriotic War </a:t>
            </a:r>
            <a:r>
              <a:rPr lang="en-US" sz="2500">
                <a:solidFill>
                  <a:srgbClr val="000000"/>
                </a:solidFill>
                <a:latin typeface="Arial"/>
                <a:ea typeface="Arial"/>
                <a:cs typeface="Arial"/>
                <a:sym typeface="Arial"/>
              </a:rPr>
              <a:t>against Germany. As it retreated, the Red Army used a </a:t>
            </a:r>
            <a:r>
              <a:rPr lang="en-US" sz="2500" b="true">
                <a:solidFill>
                  <a:srgbClr val="000000"/>
                </a:solidFill>
                <a:latin typeface="Arial Bold"/>
                <a:ea typeface="Arial Bold"/>
                <a:cs typeface="Arial Bold"/>
                <a:sym typeface="Arial Bold"/>
              </a:rPr>
              <a:t>scorched earth tactic</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destroying anything useful to the enemy (such as crops, roads, bridges, railways and communication lines</a:t>
            </a:r>
            <a:r>
              <a:rPr lang="en-US" sz="2500">
                <a:solidFill>
                  <a:srgbClr val="000000"/>
                </a:solidFill>
                <a:latin typeface="Arial"/>
                <a:ea typeface="Arial"/>
                <a:cs typeface="Arial"/>
                <a:sym typeface="Arial"/>
              </a:rPr>
              <a:t>). Stalin also moved his factories further east so that the production of tanks and weapons could continue. </a:t>
            </a:r>
          </a:p>
          <a:p>
            <a:pPr algn="l">
              <a:lnSpc>
                <a:spcPts val="3500"/>
              </a:lnSpc>
            </a:pPr>
            <a:r>
              <a:rPr lang="en-US" sz="2500">
                <a:solidFill>
                  <a:srgbClr val="000000"/>
                </a:solidFill>
                <a:latin typeface="Arial"/>
                <a:ea typeface="Arial"/>
                <a:cs typeface="Arial"/>
                <a:sym typeface="Arial"/>
              </a:rPr>
              <a:t>By the end of September, Kiev had fallen, Leningrad was under siege and the German army was approaching Moscow. However, conditions were incredibly tough. Heavy rain in October 1941 turned roads into seas of mud, making transport very difficult. Then as winter set in, the Germans discovered that they were not prepared for the extreme temperatures - as low as -40°C. Petrol froze and engines would not start. Many German soldiers froze to death. The Red Army seized this advantage to launch a counterattack that stopped the German army short of Moscow.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8" id="8"/>
          <p:cNvGrpSpPr/>
          <p:nvPr/>
        </p:nvGrpSpPr>
        <p:grpSpPr>
          <a:xfrm rot="0">
            <a:off x="685800" y="0"/>
            <a:ext cx="16253460" cy="8747251"/>
            <a:chOff x="0" y="0"/>
            <a:chExt cx="21671280" cy="11663001"/>
          </a:xfrm>
        </p:grpSpPr>
        <p:sp>
          <p:nvSpPr>
            <p:cNvPr name="Freeform 9" id="9"/>
            <p:cNvSpPr/>
            <p:nvPr/>
          </p:nvSpPr>
          <p:spPr>
            <a:xfrm flipH="false" flipV="false" rot="0">
              <a:off x="0" y="0"/>
              <a:ext cx="21671280" cy="11663001"/>
            </a:xfrm>
            <a:custGeom>
              <a:avLst/>
              <a:gdLst/>
              <a:ahLst/>
              <a:cxnLst/>
              <a:rect r="r" b="b" t="t" l="l"/>
              <a:pathLst>
                <a:path h="11663001" w="21671280">
                  <a:moveTo>
                    <a:pt x="0" y="0"/>
                  </a:moveTo>
                  <a:lnTo>
                    <a:pt x="21671280" y="0"/>
                  </a:lnTo>
                  <a:lnTo>
                    <a:pt x="21671280" y="11663001"/>
                  </a:lnTo>
                  <a:lnTo>
                    <a:pt x="0" y="11663001"/>
                  </a:lnTo>
                  <a:lnTo>
                    <a:pt x="0" y="0"/>
                  </a:lnTo>
                  <a:close/>
                </a:path>
              </a:pathLst>
            </a:custGeom>
            <a:blipFill>
              <a:blip r:embed="rId2"/>
              <a:stretch>
                <a:fillRect l="0" t="0" r="0" b="-3203"/>
              </a:stretch>
            </a:blipFill>
          </p:spPr>
        </p:sp>
        <p:grpSp>
          <p:nvGrpSpPr>
            <p:cNvPr name="Group 10" id="10"/>
            <p:cNvGrpSpPr/>
            <p:nvPr/>
          </p:nvGrpSpPr>
          <p:grpSpPr>
            <a:xfrm rot="0">
              <a:off x="14074158" y="2199628"/>
              <a:ext cx="457348" cy="435910"/>
              <a:chOff x="0" y="0"/>
              <a:chExt cx="812800" cy="774700"/>
            </a:xfrm>
          </p:grpSpPr>
          <p:sp>
            <p:nvSpPr>
              <p:cNvPr name="Freeform 11" id="11"/>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2" id="12"/>
              <p:cNvSpPr txBox="true"/>
              <p:nvPr/>
            </p:nvSpPr>
            <p:spPr>
              <a:xfrm>
                <a:off x="228600" y="180975"/>
                <a:ext cx="355600" cy="428625"/>
              </a:xfrm>
              <a:prstGeom prst="rect">
                <a:avLst/>
              </a:prstGeom>
            </p:spPr>
            <p:txBody>
              <a:bodyPr anchor="ctr" rtlCol="false" tIns="50800" lIns="50800" bIns="50800" rIns="50800"/>
              <a:lstStyle/>
              <a:p>
                <a:pPr algn="ctr">
                  <a:lnSpc>
                    <a:spcPts val="3080"/>
                  </a:lnSpc>
                </a:pPr>
              </a:p>
            </p:txBody>
          </p:sp>
        </p:grpSp>
        <p:grpSp>
          <p:nvGrpSpPr>
            <p:cNvPr name="Group 13" id="13"/>
            <p:cNvGrpSpPr/>
            <p:nvPr/>
          </p:nvGrpSpPr>
          <p:grpSpPr>
            <a:xfrm rot="0">
              <a:off x="18360393" y="6114678"/>
              <a:ext cx="457348" cy="435910"/>
              <a:chOff x="0" y="0"/>
              <a:chExt cx="812800" cy="774700"/>
            </a:xfrm>
          </p:grpSpPr>
          <p:sp>
            <p:nvSpPr>
              <p:cNvPr name="Freeform 14" id="14"/>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5" id="15"/>
              <p:cNvSpPr txBox="true"/>
              <p:nvPr/>
            </p:nvSpPr>
            <p:spPr>
              <a:xfrm>
                <a:off x="228600" y="180975"/>
                <a:ext cx="355600" cy="428625"/>
              </a:xfrm>
              <a:prstGeom prst="rect">
                <a:avLst/>
              </a:prstGeom>
            </p:spPr>
            <p:txBody>
              <a:bodyPr anchor="ctr" rtlCol="false" tIns="50800" lIns="50800" bIns="50800" rIns="50800"/>
              <a:lstStyle/>
              <a:p>
                <a:pPr algn="ctr">
                  <a:lnSpc>
                    <a:spcPts val="3080"/>
                  </a:lnSpc>
                </a:pPr>
              </a:p>
            </p:txBody>
          </p:sp>
        </p:grpSp>
        <p:grpSp>
          <p:nvGrpSpPr>
            <p:cNvPr name="Group 16" id="16"/>
            <p:cNvGrpSpPr/>
            <p:nvPr/>
          </p:nvGrpSpPr>
          <p:grpSpPr>
            <a:xfrm rot="0">
              <a:off x="15597504" y="8466274"/>
              <a:ext cx="457348" cy="435910"/>
              <a:chOff x="0" y="0"/>
              <a:chExt cx="812800" cy="774700"/>
            </a:xfrm>
          </p:grpSpPr>
          <p:sp>
            <p:nvSpPr>
              <p:cNvPr name="Freeform 17" id="17"/>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8" id="18"/>
              <p:cNvSpPr txBox="true"/>
              <p:nvPr/>
            </p:nvSpPr>
            <p:spPr>
              <a:xfrm>
                <a:off x="228600" y="180975"/>
                <a:ext cx="355600" cy="428625"/>
              </a:xfrm>
              <a:prstGeom prst="rect">
                <a:avLst/>
              </a:prstGeom>
            </p:spPr>
            <p:txBody>
              <a:bodyPr anchor="ctr" rtlCol="false" tIns="50800" lIns="50800" bIns="50800" rIns="50800"/>
              <a:lstStyle/>
              <a:p>
                <a:pPr algn="ctr">
                  <a:lnSpc>
                    <a:spcPts val="3080"/>
                  </a:lnSpc>
                </a:pPr>
              </a:p>
            </p:txBody>
          </p:sp>
        </p:grpSp>
        <p:sp>
          <p:nvSpPr>
            <p:cNvPr name="AutoShape 19" id="19"/>
            <p:cNvSpPr/>
            <p:nvPr/>
          </p:nvSpPr>
          <p:spPr>
            <a:xfrm flipV="true">
              <a:off x="9459028" y="2449395"/>
              <a:ext cx="4552725" cy="5590272"/>
            </a:xfrm>
            <a:prstGeom prst="line">
              <a:avLst/>
            </a:prstGeom>
            <a:ln cap="flat" w="50800">
              <a:solidFill>
                <a:srgbClr val="500000"/>
              </a:solidFill>
              <a:prstDash val="solid"/>
              <a:headEnd type="none" len="sm" w="sm"/>
              <a:tailEnd type="triangle" len="med" w="lg"/>
            </a:ln>
          </p:spPr>
        </p:sp>
        <p:grpSp>
          <p:nvGrpSpPr>
            <p:cNvPr name="Group 20" id="20"/>
            <p:cNvGrpSpPr/>
            <p:nvPr/>
          </p:nvGrpSpPr>
          <p:grpSpPr>
            <a:xfrm rot="0">
              <a:off x="14011753" y="2158316"/>
              <a:ext cx="582158" cy="58215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name="TextBox 22" id="22"/>
              <p:cNvSpPr txBox="true"/>
              <p:nvPr/>
            </p:nvSpPr>
            <p:spPr>
              <a:xfrm>
                <a:off x="76200" y="-9525"/>
                <a:ext cx="660400" cy="746125"/>
              </a:xfrm>
              <a:prstGeom prst="rect">
                <a:avLst/>
              </a:prstGeom>
            </p:spPr>
            <p:txBody>
              <a:bodyPr anchor="ctr" rtlCol="false" tIns="50800" lIns="50800" bIns="50800" rIns="50800"/>
              <a:lstStyle/>
              <a:p>
                <a:pPr algn="ctr">
                  <a:lnSpc>
                    <a:spcPts val="3080"/>
                  </a:lnSpc>
                </a:pPr>
              </a:p>
            </p:txBody>
          </p:sp>
        </p:grpSp>
        <p:sp>
          <p:nvSpPr>
            <p:cNvPr name="TextBox 23" id="23"/>
            <p:cNvSpPr txBox="true"/>
            <p:nvPr/>
          </p:nvSpPr>
          <p:spPr>
            <a:xfrm rot="0">
              <a:off x="7614055" y="7552834"/>
              <a:ext cx="1844973"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Poland</a:t>
              </a:r>
            </a:p>
          </p:txBody>
        </p:sp>
        <p:sp>
          <p:nvSpPr>
            <p:cNvPr name="TextBox 24" id="24"/>
            <p:cNvSpPr txBox="true"/>
            <p:nvPr/>
          </p:nvSpPr>
          <p:spPr>
            <a:xfrm rot="0">
              <a:off x="7416709" y="9611959"/>
              <a:ext cx="2239665"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Slovakia</a:t>
              </a:r>
            </a:p>
          </p:txBody>
        </p:sp>
        <p:sp>
          <p:nvSpPr>
            <p:cNvPr name="TextBox 25" id="25"/>
            <p:cNvSpPr txBox="true"/>
            <p:nvPr/>
          </p:nvSpPr>
          <p:spPr>
            <a:xfrm rot="0">
              <a:off x="8339195" y="10822684"/>
              <a:ext cx="2239665"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Hungary</a:t>
              </a:r>
            </a:p>
          </p:txBody>
        </p:sp>
        <p:sp>
          <p:nvSpPr>
            <p:cNvPr name="TextBox 26" id="26"/>
            <p:cNvSpPr txBox="true"/>
            <p:nvPr/>
          </p:nvSpPr>
          <p:spPr>
            <a:xfrm rot="0">
              <a:off x="11966057" y="10822684"/>
              <a:ext cx="2371229"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Romania</a:t>
              </a:r>
            </a:p>
          </p:txBody>
        </p:sp>
        <p:sp>
          <p:nvSpPr>
            <p:cNvPr name="TextBox 27" id="27"/>
            <p:cNvSpPr txBox="true"/>
            <p:nvPr/>
          </p:nvSpPr>
          <p:spPr>
            <a:xfrm rot="0">
              <a:off x="4356945" y="8259801"/>
              <a:ext cx="2437011"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Germany</a:t>
              </a:r>
            </a:p>
          </p:txBody>
        </p:sp>
        <p:sp>
          <p:nvSpPr>
            <p:cNvPr name="TextBox 28" id="28"/>
            <p:cNvSpPr txBox="true"/>
            <p:nvPr/>
          </p:nvSpPr>
          <p:spPr>
            <a:xfrm rot="0">
              <a:off x="2512568" y="10822684"/>
              <a:ext cx="3062883"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Switzerland</a:t>
              </a:r>
            </a:p>
          </p:txBody>
        </p:sp>
        <p:sp>
          <p:nvSpPr>
            <p:cNvPr name="TextBox 29" id="29"/>
            <p:cNvSpPr txBox="true"/>
            <p:nvPr/>
          </p:nvSpPr>
          <p:spPr>
            <a:xfrm rot="0">
              <a:off x="301387" y="10115717"/>
              <a:ext cx="1844377"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France</a:t>
              </a:r>
            </a:p>
          </p:txBody>
        </p:sp>
        <p:sp>
          <p:nvSpPr>
            <p:cNvPr name="TextBox 30" id="30"/>
            <p:cNvSpPr txBox="true"/>
            <p:nvPr/>
          </p:nvSpPr>
          <p:spPr>
            <a:xfrm rot="0">
              <a:off x="14710038" y="2104378"/>
              <a:ext cx="1882378" cy="594783"/>
            </a:xfrm>
            <a:prstGeom prst="rect">
              <a:avLst/>
            </a:prstGeom>
          </p:spPr>
          <p:txBody>
            <a:bodyPr anchor="t" rtlCol="false" tIns="0" lIns="0" bIns="0" rIns="0">
              <a:spAutoFit/>
            </a:bodyPr>
            <a:lstStyle/>
            <a:p>
              <a:pPr algn="ctr">
                <a:lnSpc>
                  <a:spcPts val="3499"/>
                </a:lnSpc>
              </a:pPr>
              <a:r>
                <a:rPr lang="en-US" sz="2499">
                  <a:solidFill>
                    <a:srgbClr val="000000"/>
                  </a:solidFill>
                  <a:latin typeface="Arial"/>
                  <a:ea typeface="Arial"/>
                  <a:cs typeface="Arial"/>
                  <a:sym typeface="Arial"/>
                </a:rPr>
                <a:t>Leningrad</a:t>
              </a:r>
            </a:p>
          </p:txBody>
        </p:sp>
        <p:sp>
          <p:nvSpPr>
            <p:cNvPr name="TextBox 31" id="31"/>
            <p:cNvSpPr txBox="true"/>
            <p:nvPr/>
          </p:nvSpPr>
          <p:spPr>
            <a:xfrm rot="0">
              <a:off x="18880146" y="6019428"/>
              <a:ext cx="1552277" cy="594783"/>
            </a:xfrm>
            <a:prstGeom prst="rect">
              <a:avLst/>
            </a:prstGeom>
          </p:spPr>
          <p:txBody>
            <a:bodyPr anchor="t" rtlCol="false" tIns="0" lIns="0" bIns="0" rIns="0">
              <a:spAutoFit/>
            </a:bodyPr>
            <a:lstStyle/>
            <a:p>
              <a:pPr algn="ctr">
                <a:lnSpc>
                  <a:spcPts val="3499"/>
                </a:lnSpc>
              </a:pPr>
              <a:r>
                <a:rPr lang="en-US" sz="2499">
                  <a:solidFill>
                    <a:srgbClr val="000000"/>
                  </a:solidFill>
                  <a:latin typeface="Arial"/>
                  <a:ea typeface="Arial"/>
                  <a:cs typeface="Arial"/>
                  <a:sym typeface="Arial"/>
                </a:rPr>
                <a:t>Moscow</a:t>
              </a:r>
            </a:p>
          </p:txBody>
        </p:sp>
        <p:sp>
          <p:nvSpPr>
            <p:cNvPr name="TextBox 32" id="32"/>
            <p:cNvSpPr txBox="true"/>
            <p:nvPr/>
          </p:nvSpPr>
          <p:spPr>
            <a:xfrm rot="0">
              <a:off x="16180757" y="8329688"/>
              <a:ext cx="823317" cy="604308"/>
            </a:xfrm>
            <a:prstGeom prst="rect">
              <a:avLst/>
            </a:prstGeom>
          </p:spPr>
          <p:txBody>
            <a:bodyPr anchor="t" rtlCol="false" tIns="0" lIns="0" bIns="0" rIns="0">
              <a:spAutoFit/>
            </a:bodyPr>
            <a:lstStyle/>
            <a:p>
              <a:pPr algn="ctr">
                <a:lnSpc>
                  <a:spcPts val="3500"/>
                </a:lnSpc>
              </a:pPr>
              <a:r>
                <a:rPr lang="en-US" sz="2500">
                  <a:solidFill>
                    <a:srgbClr val="000000"/>
                  </a:solidFill>
                  <a:latin typeface="Arial"/>
                  <a:ea typeface="Arial"/>
                  <a:cs typeface="Arial"/>
                  <a:sym typeface="Arial"/>
                </a:rPr>
                <a:t>Kiev</a:t>
              </a:r>
            </a:p>
          </p:txBody>
        </p:sp>
        <p:sp>
          <p:nvSpPr>
            <p:cNvPr name="TextBox 33" id="33"/>
            <p:cNvSpPr txBox="true"/>
            <p:nvPr/>
          </p:nvSpPr>
          <p:spPr>
            <a:xfrm rot="0">
              <a:off x="5966459" y="2284233"/>
              <a:ext cx="2141240"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Sweden</a:t>
              </a:r>
            </a:p>
          </p:txBody>
        </p:sp>
        <p:sp>
          <p:nvSpPr>
            <p:cNvPr name="TextBox 34" id="34"/>
            <p:cNvSpPr txBox="true"/>
            <p:nvPr/>
          </p:nvSpPr>
          <p:spPr>
            <a:xfrm rot="0">
              <a:off x="2767330" y="1158195"/>
              <a:ext cx="2008485" cy="840317"/>
            </a:xfrm>
            <a:prstGeom prst="rect">
              <a:avLst/>
            </a:prstGeom>
          </p:spPr>
          <p:txBody>
            <a:bodyPr anchor="t" rtlCol="false" tIns="0" lIns="0" bIns="0" rIns="0">
              <a:spAutoFit/>
            </a:bodyPr>
            <a:lstStyle/>
            <a:p>
              <a:pPr algn="ctr">
                <a:lnSpc>
                  <a:spcPts val="4899"/>
                </a:lnSpc>
              </a:pPr>
              <a:r>
                <a:rPr lang="en-US" sz="3499">
                  <a:solidFill>
                    <a:srgbClr val="FFFFFF"/>
                  </a:solidFill>
                  <a:latin typeface="Arial"/>
                  <a:ea typeface="Arial"/>
                  <a:cs typeface="Arial"/>
                  <a:sym typeface="Arial"/>
                </a:rPr>
                <a:t>Norway</a:t>
              </a:r>
            </a:p>
          </p:txBody>
        </p:sp>
        <p:sp>
          <p:nvSpPr>
            <p:cNvPr name="TextBox 35" id="35"/>
            <p:cNvSpPr txBox="true"/>
            <p:nvPr/>
          </p:nvSpPr>
          <p:spPr>
            <a:xfrm rot="0">
              <a:off x="11228437" y="531283"/>
              <a:ext cx="1943298" cy="840317"/>
            </a:xfrm>
            <a:prstGeom prst="rect">
              <a:avLst/>
            </a:prstGeom>
          </p:spPr>
          <p:txBody>
            <a:bodyPr anchor="t" rtlCol="false" tIns="0" lIns="0" bIns="0" rIns="0">
              <a:spAutoFit/>
            </a:bodyPr>
            <a:lstStyle/>
            <a:p>
              <a:pPr algn="ctr">
                <a:lnSpc>
                  <a:spcPts val="4899"/>
                </a:lnSpc>
              </a:pPr>
              <a:r>
                <a:rPr lang="en-US" sz="3499">
                  <a:solidFill>
                    <a:srgbClr val="000000"/>
                  </a:solidFill>
                  <a:latin typeface="Arial"/>
                  <a:ea typeface="Arial"/>
                  <a:cs typeface="Arial"/>
                  <a:sym typeface="Arial"/>
                </a:rPr>
                <a:t>Finland</a:t>
              </a:r>
            </a:p>
          </p:txBody>
        </p:sp>
        <p:grpSp>
          <p:nvGrpSpPr>
            <p:cNvPr name="Group 36" id="36"/>
            <p:cNvGrpSpPr/>
            <p:nvPr/>
          </p:nvGrpSpPr>
          <p:grpSpPr>
            <a:xfrm rot="0">
              <a:off x="18297988" y="6073366"/>
              <a:ext cx="582158" cy="582158"/>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name="TextBox 38" id="38"/>
              <p:cNvSpPr txBox="true"/>
              <p:nvPr/>
            </p:nvSpPr>
            <p:spPr>
              <a:xfrm>
                <a:off x="76200" y="-9525"/>
                <a:ext cx="660400" cy="746125"/>
              </a:xfrm>
              <a:prstGeom prst="rect">
                <a:avLst/>
              </a:prstGeom>
            </p:spPr>
            <p:txBody>
              <a:bodyPr anchor="ctr" rtlCol="false" tIns="50800" lIns="50800" bIns="50800" rIns="50800"/>
              <a:lstStyle/>
              <a:p>
                <a:pPr algn="ctr">
                  <a:lnSpc>
                    <a:spcPts val="3080"/>
                  </a:lnSpc>
                </a:pPr>
              </a:p>
            </p:txBody>
          </p:sp>
        </p:grpSp>
        <p:grpSp>
          <p:nvGrpSpPr>
            <p:cNvPr name="Group 39" id="39"/>
            <p:cNvGrpSpPr/>
            <p:nvPr/>
          </p:nvGrpSpPr>
          <p:grpSpPr>
            <a:xfrm rot="0">
              <a:off x="15535100" y="8393151"/>
              <a:ext cx="582158" cy="582158"/>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FFFFF"/>
                </a:solidFill>
                <a:prstDash val="solid"/>
                <a:miter/>
              </a:ln>
            </p:spPr>
          </p:sp>
          <p:sp>
            <p:nvSpPr>
              <p:cNvPr name="TextBox 41" id="41"/>
              <p:cNvSpPr txBox="true"/>
              <p:nvPr/>
            </p:nvSpPr>
            <p:spPr>
              <a:xfrm>
                <a:off x="76200" y="-9525"/>
                <a:ext cx="660400" cy="746125"/>
              </a:xfrm>
              <a:prstGeom prst="rect">
                <a:avLst/>
              </a:prstGeom>
            </p:spPr>
            <p:txBody>
              <a:bodyPr anchor="ctr" rtlCol="false" tIns="50800" lIns="50800" bIns="50800" rIns="50800"/>
              <a:lstStyle/>
              <a:p>
                <a:pPr algn="ctr">
                  <a:lnSpc>
                    <a:spcPts val="3080"/>
                  </a:lnSpc>
                </a:pPr>
              </a:p>
            </p:txBody>
          </p:sp>
        </p:grpSp>
        <p:sp>
          <p:nvSpPr>
            <p:cNvPr name="AutoShape 42" id="42"/>
            <p:cNvSpPr/>
            <p:nvPr/>
          </p:nvSpPr>
          <p:spPr>
            <a:xfrm flipV="true">
              <a:off x="9656374" y="6364445"/>
              <a:ext cx="8641614" cy="1144819"/>
            </a:xfrm>
            <a:prstGeom prst="line">
              <a:avLst/>
            </a:prstGeom>
            <a:ln cap="flat" w="50800">
              <a:solidFill>
                <a:srgbClr val="500000"/>
              </a:solidFill>
              <a:prstDash val="solid"/>
              <a:headEnd type="none" len="sm" w="sm"/>
              <a:tailEnd type="triangle" len="med" w="lg"/>
            </a:ln>
          </p:spPr>
        </p:sp>
        <p:sp>
          <p:nvSpPr>
            <p:cNvPr name="AutoShape 43" id="43"/>
            <p:cNvSpPr/>
            <p:nvPr/>
          </p:nvSpPr>
          <p:spPr>
            <a:xfrm>
              <a:off x="9459028" y="8039667"/>
              <a:ext cx="6076072" cy="644562"/>
            </a:xfrm>
            <a:prstGeom prst="line">
              <a:avLst/>
            </a:prstGeom>
            <a:ln cap="flat" w="50800">
              <a:solidFill>
                <a:srgbClr val="500000"/>
              </a:solidFill>
              <a:prstDash val="solid"/>
              <a:headEnd type="none" len="sm" w="sm"/>
              <a:tailEnd type="triangle" len="med" w="lg"/>
            </a:ln>
          </p:spPr>
        </p:sp>
      </p:grpSp>
      <p:grpSp>
        <p:nvGrpSpPr>
          <p:cNvPr name="Group 44" id="44"/>
          <p:cNvGrpSpPr/>
          <p:nvPr/>
        </p:nvGrpSpPr>
        <p:grpSpPr>
          <a:xfrm rot="0">
            <a:off x="11383909" y="9756776"/>
            <a:ext cx="5555351" cy="530224"/>
            <a:chOff x="0" y="0"/>
            <a:chExt cx="7407135" cy="706965"/>
          </a:xfrm>
        </p:grpSpPr>
        <p:sp>
          <p:nvSpPr>
            <p:cNvPr name="Freeform 45" id="4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6" id="4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7" id="4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8" id="4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9" id="4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50" id="5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Battle of Stalingrad</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late summer 1942, the German forces that had taken Kiev advanced towards the oilfields of the Caucasus and the city of </a:t>
            </a:r>
            <a:r>
              <a:rPr lang="en-US" sz="2500" b="true">
                <a:solidFill>
                  <a:srgbClr val="000000"/>
                </a:solidFill>
                <a:latin typeface="Arial Bold"/>
                <a:ea typeface="Arial Bold"/>
                <a:cs typeface="Arial Bold"/>
                <a:sym typeface="Arial Bold"/>
              </a:rPr>
              <a:t>Stalingrad</a:t>
            </a:r>
            <a:r>
              <a:rPr lang="en-US" sz="2500">
                <a:solidFill>
                  <a:srgbClr val="000000"/>
                </a:solidFill>
                <a:latin typeface="Arial"/>
                <a:ea typeface="Arial"/>
                <a:cs typeface="Arial"/>
                <a:sym typeface="Arial"/>
              </a:rPr>
              <a:t>, led by </a:t>
            </a:r>
            <a:r>
              <a:rPr lang="en-US" sz="2500" b="true">
                <a:solidFill>
                  <a:srgbClr val="000000"/>
                </a:solidFill>
                <a:latin typeface="Arial Bold"/>
                <a:ea typeface="Arial Bold"/>
                <a:cs typeface="Arial Bold"/>
                <a:sym typeface="Arial Bold"/>
              </a:rPr>
              <a:t>General Paulus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The city had been heavily bombed and large parts of it were in ruins. Rubble blocked the streets to tanks and snippers waited at windows. The Red Army was told to defend Stalingrad at all costs. </a:t>
            </a:r>
          </a:p>
          <a:p>
            <a:pPr algn="l">
              <a:lnSpc>
                <a:spcPts val="3500"/>
              </a:lnSpc>
            </a:pPr>
            <a:r>
              <a:rPr lang="en-US" sz="2500">
                <a:solidFill>
                  <a:srgbClr val="000000"/>
                </a:solidFill>
                <a:latin typeface="Arial"/>
                <a:ea typeface="Arial"/>
                <a:cs typeface="Arial"/>
                <a:sym typeface="Arial"/>
              </a:rPr>
              <a:t>As the freezing winter of 1942-1943 set in, the Russians began to encircle the German Sixth Army to cut them off from their supplies. Russian supplies were being ferried in each night. On top of the deathly cold, the German forces began to starve. The Luftwaffe attempted to airdrop supplies, but only a fraction of what they needed reached the soldiers. Hitler denied General Paulus' request to retreat, insisting they continue to fight for Stalingrad 'to the last soldier and the last bullet'.</a:t>
            </a:r>
          </a:p>
          <a:p>
            <a:pPr algn="l">
              <a:lnSpc>
                <a:spcPts val="3500"/>
              </a:lnSpc>
            </a:pPr>
            <a:r>
              <a:rPr lang="en-US" sz="2500">
                <a:solidFill>
                  <a:srgbClr val="000000"/>
                </a:solidFill>
                <a:latin typeface="Arial"/>
                <a:ea typeface="Arial"/>
                <a:cs typeface="Arial"/>
                <a:sym typeface="Arial"/>
              </a:rPr>
              <a:t>In February 1943, 91,000 starving, frozen and surrounded soldiers of the Sixth Army finally surrendered.</a:t>
            </a:r>
          </a:p>
          <a:p>
            <a:pPr algn="l">
              <a:lnSpc>
                <a:spcPts val="3500"/>
              </a:lnSpc>
            </a:pPr>
            <a:r>
              <a:rPr lang="en-US" sz="2500">
                <a:solidFill>
                  <a:srgbClr val="000000"/>
                </a:solidFill>
                <a:latin typeface="Arial"/>
                <a:ea typeface="Arial"/>
                <a:cs typeface="Arial"/>
                <a:sym typeface="Arial"/>
              </a:rPr>
              <a:t>The exact number of casualties will never be known. However, it is estimated that over 800,000 Axis soldiers (German, Italian, Romanian or Hungarian) and 1.1 million Russians were either killed, wounded, missing or captured at Stalingrad. Many historians regard the Battle of Stalingrad as the main turning point of World War II.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2211676" y="0"/>
            <a:ext cx="13864649" cy="9725311"/>
          </a:xfrm>
          <a:custGeom>
            <a:avLst/>
            <a:gdLst/>
            <a:ahLst/>
            <a:cxnLst/>
            <a:rect r="r" b="b" t="t" l="l"/>
            <a:pathLst>
              <a:path h="9725311" w="13864649">
                <a:moveTo>
                  <a:pt x="0" y="0"/>
                </a:moveTo>
                <a:lnTo>
                  <a:pt x="13864648" y="0"/>
                </a:lnTo>
                <a:lnTo>
                  <a:pt x="13864648" y="9725311"/>
                </a:lnTo>
                <a:lnTo>
                  <a:pt x="0" y="9725311"/>
                </a:lnTo>
                <a:lnTo>
                  <a:pt x="0" y="0"/>
                </a:lnTo>
                <a:close/>
              </a:path>
            </a:pathLst>
          </a:custGeom>
          <a:blipFill>
            <a:blip r:embed="rId2"/>
            <a:stretch>
              <a:fillRect l="-1641" t="-1489" r="-2537" b="-1915"/>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916856" y="0"/>
            <a:ext cx="13791348" cy="9725311"/>
          </a:xfrm>
          <a:custGeom>
            <a:avLst/>
            <a:gdLst/>
            <a:ahLst/>
            <a:cxnLst/>
            <a:rect r="r" b="b" t="t" l="l"/>
            <a:pathLst>
              <a:path h="9725311" w="13791348">
                <a:moveTo>
                  <a:pt x="0" y="0"/>
                </a:moveTo>
                <a:lnTo>
                  <a:pt x="13791348" y="0"/>
                </a:lnTo>
                <a:lnTo>
                  <a:pt x="13791348" y="9725311"/>
                </a:lnTo>
                <a:lnTo>
                  <a:pt x="0" y="9725311"/>
                </a:lnTo>
                <a:lnTo>
                  <a:pt x="0" y="0"/>
                </a:lnTo>
                <a:close/>
              </a:path>
            </a:pathLst>
          </a:custGeom>
          <a:blipFill>
            <a:blip r:embed="rId2"/>
            <a:stretch>
              <a:fillRect l="-3702" t="-3281" r="-3239" b="-164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330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did Hitler invade the USSR?</a:t>
            </a:r>
          </a:p>
          <a:p>
            <a:pPr algn="l" marL="539749" indent="-269875" lvl="1">
              <a:lnSpc>
                <a:spcPts val="3499"/>
              </a:lnSpc>
              <a:buAutoNum type="arabicPeriod" startAt="1"/>
            </a:pPr>
            <a:r>
              <a:rPr lang="en-US" sz="2499">
                <a:solidFill>
                  <a:srgbClr val="0DA33B"/>
                </a:solidFill>
                <a:latin typeface="Arial"/>
                <a:ea typeface="Arial"/>
                <a:cs typeface="Arial"/>
                <a:sym typeface="Arial"/>
              </a:rPr>
              <a:t>What effect did the winter of 1941 have on the German invasion?</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Battle of Stalingrad.</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Battle of Stalingrad a major turning point in the war?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330 (Artefact, 2nd Edition)</a:t>
            </a:r>
          </a:p>
        </p:txBody>
      </p:sp>
      <p:sp>
        <p:nvSpPr>
          <p:cNvPr name="TextBox 7" id="7"/>
          <p:cNvSpPr txBox="true"/>
          <p:nvPr/>
        </p:nvSpPr>
        <p:spPr>
          <a:xfrm rot="0">
            <a:off x="1028700" y="2149474"/>
            <a:ext cx="15609955" cy="5727700"/>
          </a:xfrm>
          <a:prstGeom prst="rect">
            <a:avLst/>
          </a:prstGeom>
        </p:spPr>
        <p:txBody>
          <a:bodyPr anchor="t" rtlCol="false" tIns="0" lIns="0" bIns="0" rIns="0">
            <a:spAutoFit/>
          </a:bodyPr>
          <a:lstStyle/>
          <a:p>
            <a:pPr algn="l">
              <a:lnSpc>
                <a:spcPts val="3499"/>
              </a:lnSpc>
            </a:pPr>
            <a:r>
              <a:rPr lang="en-US" sz="2499" spc="9" b="true">
                <a:solidFill>
                  <a:srgbClr val="000000"/>
                </a:solidFill>
                <a:latin typeface="Arial Bold"/>
                <a:ea typeface="Arial Bold"/>
                <a:cs typeface="Arial Bold"/>
                <a:sym typeface="Arial Bold"/>
              </a:rPr>
              <a:t>1. </a:t>
            </a:r>
            <a:r>
              <a:rPr lang="en-US" sz="2499" spc="9">
                <a:solidFill>
                  <a:srgbClr val="000000"/>
                </a:solidFill>
                <a:latin typeface="Arial"/>
                <a:ea typeface="Arial"/>
                <a:cs typeface="Arial"/>
                <a:sym typeface="Arial"/>
              </a:rPr>
              <a:t>Hitler invaded the USSR because he wanted to expand his Lebensraum to the east; because Russia had been industrialising quickly and had oilfields; because he hated communism and wanted to destroy it; and because to Hitler the Slavic peoples (including Russians) were naturally inferior and should be defeated by Aryans. </a:t>
            </a:r>
          </a:p>
          <a:p>
            <a:pPr algn="l">
              <a:lnSpc>
                <a:spcPts val="3499"/>
              </a:lnSpc>
            </a:pPr>
            <a:r>
              <a:rPr lang="en-US" sz="2499" spc="9" b="true">
                <a:solidFill>
                  <a:srgbClr val="000000"/>
                </a:solidFill>
                <a:latin typeface="Arial Bold"/>
                <a:ea typeface="Arial Bold"/>
                <a:cs typeface="Arial Bold"/>
                <a:sym typeface="Arial Bold"/>
              </a:rPr>
              <a:t>2. </a:t>
            </a:r>
            <a:r>
              <a:rPr lang="en-US" sz="2499" spc="9">
                <a:solidFill>
                  <a:srgbClr val="000000"/>
                </a:solidFill>
                <a:latin typeface="Arial"/>
                <a:ea typeface="Arial"/>
                <a:cs typeface="Arial"/>
                <a:sym typeface="Arial"/>
              </a:rPr>
              <a:t>The winter of 1941 had a disastrous effect on the German invasion. The Germans were not prepared for the extreme low temperatures and many froze to death. Petrol froze and engines wouldn’t start, and the better-equipped Soviet army counterattacked. </a:t>
            </a:r>
          </a:p>
          <a:p>
            <a:pPr algn="l">
              <a:lnSpc>
                <a:spcPts val="3499"/>
              </a:lnSpc>
            </a:pPr>
            <a:r>
              <a:rPr lang="en-US" sz="2499" spc="9" b="true">
                <a:solidFill>
                  <a:srgbClr val="000000"/>
                </a:solidFill>
                <a:latin typeface="Arial Bold"/>
                <a:ea typeface="Arial Bold"/>
                <a:cs typeface="Arial Bold"/>
                <a:sym typeface="Arial Bold"/>
              </a:rPr>
              <a:t>3. </a:t>
            </a:r>
            <a:r>
              <a:rPr lang="en-US" sz="2499" spc="9">
                <a:solidFill>
                  <a:srgbClr val="000000"/>
                </a:solidFill>
                <a:latin typeface="Arial"/>
                <a:ea typeface="Arial"/>
                <a:cs typeface="Arial"/>
                <a:sym typeface="Arial"/>
              </a:rPr>
              <a:t>The Battle of Stalingrad began in the summer of 1942. German forces approached Stalingrad, while the Red Army was told to defend it at all costs. The German Sixth Army and the Red Army fought each other for each building. In the winter of 1942–1943, the Germans were cut off from supplies and began to starve. In February 1943, 91,000 Sixth Army soldiers surrendered. </a:t>
            </a:r>
          </a:p>
          <a:p>
            <a:pPr algn="l">
              <a:lnSpc>
                <a:spcPts val="3499"/>
              </a:lnSpc>
            </a:pPr>
            <a:r>
              <a:rPr lang="en-US" sz="2499" spc="9" b="true">
                <a:solidFill>
                  <a:srgbClr val="000000"/>
                </a:solidFill>
                <a:latin typeface="Arial Bold"/>
                <a:ea typeface="Arial Bold"/>
                <a:cs typeface="Arial Bold"/>
                <a:sym typeface="Arial Bold"/>
              </a:rPr>
              <a:t>4. </a:t>
            </a:r>
            <a:r>
              <a:rPr lang="en-US" sz="2499" spc="9">
                <a:solidFill>
                  <a:srgbClr val="000000"/>
                </a:solidFill>
                <a:latin typeface="Arial"/>
                <a:ea typeface="Arial"/>
                <a:cs typeface="Arial"/>
                <a:sym typeface="Arial"/>
              </a:rPr>
              <a:t>It was a significant turning point because it was the first major defeat for the German forces on land, and showed that Hitler could be beaten, which inspired others.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25.3.2: WAR BEYOND EUROPE</a:t>
            </a:r>
          </a:p>
        </p:txBody>
      </p:sp>
      <p:sp>
        <p:nvSpPr>
          <p:cNvPr name="TextBox 4" id="4"/>
          <p:cNvSpPr txBox="true"/>
          <p:nvPr/>
        </p:nvSpPr>
        <p:spPr>
          <a:xfrm rot="0">
            <a:off x="351801" y="3778560"/>
            <a:ext cx="17584398" cy="1263651"/>
          </a:xfrm>
          <a:prstGeom prst="rect">
            <a:avLst/>
          </a:prstGeom>
        </p:spPr>
        <p:txBody>
          <a:bodyPr anchor="t" rtlCol="false" tIns="0" lIns="0" bIns="0" rIns="0">
            <a:spAutoFit/>
          </a:bodyPr>
          <a:lstStyle/>
          <a:p>
            <a:pPr algn="ctr">
              <a:lnSpc>
                <a:spcPts val="9775"/>
              </a:lnSpc>
            </a:pPr>
            <a:r>
              <a:rPr lang="en-US" sz="8500" spc="2550">
                <a:solidFill>
                  <a:srgbClr val="FFFFFF"/>
                </a:solidFill>
                <a:latin typeface="Daydream"/>
                <a:ea typeface="Daydream"/>
                <a:cs typeface="Daydream"/>
                <a:sym typeface="Daydream"/>
              </a:rPr>
              <a:t>25.3.2: war beyond europe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USA enters World War II</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Although the USA had provided the Allies with weapons and supplies, until 1941 it had officially remained neutral.</a:t>
            </a:r>
          </a:p>
          <a:p>
            <a:pPr algn="l">
              <a:lnSpc>
                <a:spcPts val="4200"/>
              </a:lnSpc>
            </a:pPr>
            <a:r>
              <a:rPr lang="en-US" sz="3000" b="true">
                <a:solidFill>
                  <a:srgbClr val="000000"/>
                </a:solidFill>
                <a:latin typeface="Arial Bold"/>
                <a:ea typeface="Arial Bold"/>
                <a:cs typeface="Arial Bold"/>
                <a:sym typeface="Arial Bold"/>
              </a:rPr>
              <a:t>Japan </a:t>
            </a:r>
            <a:r>
              <a:rPr lang="en-US" sz="3000">
                <a:solidFill>
                  <a:srgbClr val="000000"/>
                </a:solidFill>
                <a:latin typeface="Arial"/>
                <a:ea typeface="Arial"/>
                <a:cs typeface="Arial"/>
                <a:sym typeface="Arial"/>
              </a:rPr>
              <a:t>had become an ally of Germany in 1936. Japan wanted to gain territory and resources in eastern Asia and the Pacific Ocean - but the USA had obstructed this. On the 7th December 1941, Japan attempted to destroy the entire US Pacific Fleet at </a:t>
            </a:r>
            <a:r>
              <a:rPr lang="en-US" sz="3000" b="true">
                <a:solidFill>
                  <a:srgbClr val="000000"/>
                </a:solidFill>
                <a:latin typeface="Arial Bold"/>
                <a:ea typeface="Arial Bold"/>
                <a:cs typeface="Arial Bold"/>
                <a:sym typeface="Arial Bold"/>
              </a:rPr>
              <a:t>Pearl Harbour </a:t>
            </a:r>
            <a:r>
              <a:rPr lang="en-US" sz="3000">
                <a:solidFill>
                  <a:srgbClr val="000000"/>
                </a:solidFill>
                <a:latin typeface="Arial"/>
                <a:ea typeface="Arial"/>
                <a:cs typeface="Arial"/>
                <a:sym typeface="Arial"/>
              </a:rPr>
              <a:t>in Hawaii. In just two hours, 3,000 people were killed. Japan and the USA were immediately at war. </a:t>
            </a:r>
          </a:p>
          <a:p>
            <a:pPr algn="l">
              <a:lnSpc>
                <a:spcPts val="4200"/>
              </a:lnSpc>
            </a:pPr>
            <a:r>
              <a:rPr lang="en-US" sz="3000">
                <a:solidFill>
                  <a:srgbClr val="000000"/>
                </a:solidFill>
                <a:latin typeface="Arial"/>
                <a:ea typeface="Arial"/>
                <a:cs typeface="Arial"/>
                <a:sym typeface="Arial"/>
              </a:rPr>
              <a:t>Within four days, Japan's Axis partners - Germany and Italy - had declared war on the USA. President </a:t>
            </a:r>
            <a:r>
              <a:rPr lang="en-US" sz="3000" b="true">
                <a:solidFill>
                  <a:srgbClr val="000000"/>
                </a:solidFill>
                <a:latin typeface="Arial Bold"/>
                <a:ea typeface="Arial Bold"/>
                <a:cs typeface="Arial Bold"/>
                <a:sym typeface="Arial Bold"/>
              </a:rPr>
              <a:t>Franklin D. Roosevelt </a:t>
            </a:r>
            <a:r>
              <a:rPr lang="en-US" sz="3000">
                <a:solidFill>
                  <a:srgbClr val="000000"/>
                </a:solidFill>
                <a:latin typeface="Arial"/>
                <a:ea typeface="Arial"/>
                <a:cs typeface="Arial"/>
                <a:sym typeface="Arial"/>
              </a:rPr>
              <a:t>agreed to send troops and weapons to help fight the Axis powers in Europe and North Africa. He agreed with Churchill that defeating Hitler should be the top priority.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2665605" y="0"/>
            <a:ext cx="12956790" cy="9725311"/>
          </a:xfrm>
          <a:custGeom>
            <a:avLst/>
            <a:gdLst/>
            <a:ahLst/>
            <a:cxnLst/>
            <a:rect r="r" b="b" t="t" l="l"/>
            <a:pathLst>
              <a:path h="9725311" w="12956790">
                <a:moveTo>
                  <a:pt x="0" y="0"/>
                </a:moveTo>
                <a:lnTo>
                  <a:pt x="12956790" y="0"/>
                </a:lnTo>
                <a:lnTo>
                  <a:pt x="1295679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b="true" sz="7500" spc="225">
                <a:solidFill>
                  <a:srgbClr val="363371"/>
                </a:solidFill>
                <a:latin typeface="Arial Bold"/>
                <a:ea typeface="Arial Bold"/>
                <a:cs typeface="Arial Bold"/>
                <a:sym typeface="Arial Bold"/>
              </a:rPr>
              <a:t>25.1: THE CAUSES OF WORLD WAR II</a:t>
            </a:r>
          </a:p>
        </p:txBody>
      </p:sp>
      <p:sp>
        <p:nvSpPr>
          <p:cNvPr name="TextBox 4" id="4"/>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1924">
                <a:solidFill>
                  <a:srgbClr val="FFFFFF"/>
                </a:solidFill>
                <a:latin typeface="Daydream"/>
                <a:ea typeface="Daydream"/>
                <a:cs typeface="Daydream"/>
                <a:sym typeface="Daydream"/>
              </a:rPr>
              <a:t>25.1: the causes of world war ii</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194348" y="2244724"/>
            <a:ext cx="6444307" cy="6488700"/>
          </a:xfrm>
          <a:custGeom>
            <a:avLst/>
            <a:gdLst/>
            <a:ahLst/>
            <a:cxnLst/>
            <a:rect r="r" b="b" t="t" l="l"/>
            <a:pathLst>
              <a:path h="6488700" w="6444307">
                <a:moveTo>
                  <a:pt x="0" y="0"/>
                </a:moveTo>
                <a:lnTo>
                  <a:pt x="6444307" y="0"/>
                </a:lnTo>
                <a:lnTo>
                  <a:pt x="6444307" y="6488700"/>
                </a:lnTo>
                <a:lnTo>
                  <a:pt x="0" y="6488700"/>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War in the Mediterranean</a:t>
            </a:r>
          </a:p>
        </p:txBody>
      </p:sp>
      <p:sp>
        <p:nvSpPr>
          <p:cNvPr name="TextBox 8" id="8"/>
          <p:cNvSpPr txBox="true"/>
          <p:nvPr/>
        </p:nvSpPr>
        <p:spPr>
          <a:xfrm rot="0">
            <a:off x="1028700" y="2120899"/>
            <a:ext cx="9165648"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second major battle which swung the tide of the war in favour of the Allies was </a:t>
            </a:r>
            <a:r>
              <a:rPr lang="en-US" sz="3000" b="true">
                <a:solidFill>
                  <a:srgbClr val="000000"/>
                </a:solidFill>
                <a:latin typeface="Arial Bold"/>
                <a:ea typeface="Arial Bold"/>
                <a:cs typeface="Arial Bold"/>
                <a:sym typeface="Arial Bold"/>
              </a:rPr>
              <a:t>t</a:t>
            </a:r>
            <a:r>
              <a:rPr lang="en-US" sz="3000" b="true">
                <a:solidFill>
                  <a:srgbClr val="000000"/>
                </a:solidFill>
                <a:latin typeface="Arial Bold"/>
                <a:ea typeface="Arial Bold"/>
                <a:cs typeface="Arial Bold"/>
                <a:sym typeface="Arial Bold"/>
              </a:rPr>
              <a:t>he Battle of El Alamein</a:t>
            </a:r>
            <a:r>
              <a:rPr lang="en-US" sz="3000">
                <a:solidFill>
                  <a:srgbClr val="000000"/>
                </a:solidFill>
                <a:latin typeface="Arial"/>
                <a:ea typeface="Arial"/>
                <a:cs typeface="Arial"/>
                <a:sym typeface="Arial"/>
              </a:rPr>
              <a:t> in Egypt. German </a:t>
            </a:r>
            <a:r>
              <a:rPr lang="en-US" sz="3000" b="true">
                <a:solidFill>
                  <a:srgbClr val="000000"/>
                </a:solidFill>
                <a:latin typeface="Arial Bold"/>
                <a:ea typeface="Arial Bold"/>
                <a:cs typeface="Arial Bold"/>
                <a:sym typeface="Arial Bold"/>
              </a:rPr>
              <a:t>General Rommel</a:t>
            </a:r>
            <a:r>
              <a:rPr lang="en-US" sz="3000">
                <a:solidFill>
                  <a:srgbClr val="000000"/>
                </a:solidFill>
                <a:latin typeface="Arial"/>
                <a:ea typeface="Arial"/>
                <a:cs typeface="Arial"/>
                <a:sym typeface="Arial"/>
              </a:rPr>
              <a:t> had driven the British back into Egypt in North Africa but he was short of men because of the Russian front. </a:t>
            </a:r>
          </a:p>
          <a:p>
            <a:pPr algn="l">
              <a:lnSpc>
                <a:spcPts val="4200"/>
              </a:lnSpc>
            </a:pPr>
            <a:r>
              <a:rPr lang="en-US" sz="3000">
                <a:solidFill>
                  <a:srgbClr val="000000"/>
                </a:solidFill>
                <a:latin typeface="Arial"/>
                <a:ea typeface="Arial"/>
                <a:cs typeface="Arial"/>
                <a:sym typeface="Arial"/>
              </a:rPr>
              <a:t>In October 1942  British </a:t>
            </a:r>
            <a:r>
              <a:rPr lang="en-US" sz="3000" b="true">
                <a:solidFill>
                  <a:srgbClr val="000000"/>
                </a:solidFill>
                <a:latin typeface="Arial Bold"/>
                <a:ea typeface="Arial Bold"/>
                <a:cs typeface="Arial Bold"/>
                <a:sym typeface="Arial Bold"/>
              </a:rPr>
              <a:t>General Montgomery</a:t>
            </a:r>
            <a:r>
              <a:rPr lang="en-US" sz="3000">
                <a:solidFill>
                  <a:srgbClr val="000000"/>
                </a:solidFill>
                <a:latin typeface="Arial"/>
                <a:ea typeface="Arial"/>
                <a:cs typeface="Arial"/>
                <a:sym typeface="Arial"/>
              </a:rPr>
              <a:t> stopped Rommel and captured 30,000 German and Italian troops at the Battle of El Alamein. Montgomery’s 8th army (</a:t>
            </a:r>
            <a:r>
              <a:rPr lang="en-US" sz="3000" i="true">
                <a:solidFill>
                  <a:srgbClr val="000000"/>
                </a:solidFill>
                <a:latin typeface="Arial Italics"/>
                <a:ea typeface="Arial Italics"/>
                <a:cs typeface="Arial Italics"/>
                <a:sym typeface="Arial Italics"/>
              </a:rPr>
              <a:t>the desert rats</a:t>
            </a:r>
            <a:r>
              <a:rPr lang="en-US" sz="3000">
                <a:solidFill>
                  <a:srgbClr val="000000"/>
                </a:solidFill>
                <a:latin typeface="Arial"/>
                <a:ea typeface="Arial"/>
                <a:cs typeface="Arial"/>
                <a:sym typeface="Arial"/>
              </a:rPr>
              <a:t>) drove the Germans across the Sahara desert. </a:t>
            </a:r>
            <a:r>
              <a:rPr lang="en-US" sz="3000" b="true">
                <a:solidFill>
                  <a:srgbClr val="000000"/>
                </a:solidFill>
                <a:latin typeface="Arial Bold"/>
                <a:ea typeface="Arial Bold"/>
                <a:cs typeface="Arial Bold"/>
                <a:sym typeface="Arial Bold"/>
              </a:rPr>
              <a:t>General Eisenhower </a:t>
            </a:r>
            <a:r>
              <a:rPr lang="en-US" sz="3000">
                <a:solidFill>
                  <a:srgbClr val="000000"/>
                </a:solidFill>
                <a:latin typeface="Arial"/>
                <a:ea typeface="Arial"/>
                <a:cs typeface="Arial"/>
                <a:sym typeface="Arial"/>
              </a:rPr>
              <a:t>and U.S. troops landed on the North West coast of Africa.</a:t>
            </a:r>
          </a:p>
          <a:p>
            <a:pPr algn="l">
              <a:lnSpc>
                <a:spcPts val="4200"/>
              </a:lnSpc>
            </a:pPr>
            <a:r>
              <a:rPr lang="en-US" sz="3000">
                <a:solidFill>
                  <a:srgbClr val="000000"/>
                </a:solidFill>
                <a:latin typeface="Arial"/>
                <a:ea typeface="Arial"/>
                <a:cs typeface="Arial"/>
                <a:sym typeface="Arial"/>
              </a:rPr>
              <a:t>By January 1943 the German/Italian force was trapped in Tunisia and escaped through Itlay.</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Italy Exits The War</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the German /Italian exit from North Africa, British and U.S. forces invaded Italy from Sicily in the South. </a:t>
            </a:r>
            <a:r>
              <a:rPr lang="en-US" sz="3000">
                <a:solidFill>
                  <a:srgbClr val="000000"/>
                </a:solidFill>
                <a:latin typeface="Arial"/>
                <a:ea typeface="Arial"/>
                <a:cs typeface="Arial"/>
                <a:sym typeface="Arial"/>
              </a:rPr>
              <a:t>The Italian resistance overthrew Mussolini and surrendered to the allies. Hitler rescued Mussolini and persuaded him to regain control but he was captured again and shot in 1945. German forces were driven North out of Italy between 1943 and 1945.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8435941" y="2244724"/>
            <a:ext cx="8503319" cy="6463722"/>
          </a:xfrm>
          <a:custGeom>
            <a:avLst/>
            <a:gdLst/>
            <a:ahLst/>
            <a:cxnLst/>
            <a:rect r="r" b="b" t="t" l="l"/>
            <a:pathLst>
              <a:path h="6463722" w="8503319">
                <a:moveTo>
                  <a:pt x="0" y="0"/>
                </a:moveTo>
                <a:lnTo>
                  <a:pt x="8503319" y="0"/>
                </a:lnTo>
                <a:lnTo>
                  <a:pt x="8503319" y="6463722"/>
                </a:lnTo>
                <a:lnTo>
                  <a:pt x="0" y="6463722"/>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Battle of Midway</a:t>
            </a:r>
          </a:p>
        </p:txBody>
      </p:sp>
      <p:sp>
        <p:nvSpPr>
          <p:cNvPr name="TextBox 8" id="8"/>
          <p:cNvSpPr txBox="true"/>
          <p:nvPr/>
        </p:nvSpPr>
        <p:spPr>
          <a:xfrm rot="0">
            <a:off x="1028700" y="2120899"/>
            <a:ext cx="7407241"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Japanese and U.S. forces fought a war at sea and in the air. </a:t>
            </a:r>
            <a:r>
              <a:rPr lang="en-US" sz="3000">
                <a:solidFill>
                  <a:srgbClr val="000000"/>
                </a:solidFill>
                <a:latin typeface="Arial"/>
                <a:ea typeface="Arial"/>
                <a:cs typeface="Arial"/>
                <a:sym typeface="Arial"/>
              </a:rPr>
              <a:t>American air attacks on Japanese ships sank 4 aircraft carriers and shot down over 300 planes. This turned the tide in the pacific and Japan lost control there. They were driven out over the next 3 years by British and U.S. forces.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Battle of the Atlantic</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USA had sent food and military supplies to Britain across the Atlantic Ocean since the outbreak of the war. In just six months in 1940, </a:t>
            </a:r>
            <a:r>
              <a:rPr lang="en-US" sz="3000" b="true">
                <a:solidFill>
                  <a:srgbClr val="000000"/>
                </a:solidFill>
                <a:latin typeface="Arial Bold"/>
                <a:ea typeface="Arial Bold"/>
                <a:cs typeface="Arial Bold"/>
                <a:sym typeface="Arial Bold"/>
              </a:rPr>
              <a:t>German U-boats </a:t>
            </a:r>
            <a:r>
              <a:rPr lang="en-US" sz="3000">
                <a:solidFill>
                  <a:srgbClr val="000000"/>
                </a:solidFill>
                <a:latin typeface="Arial"/>
                <a:ea typeface="Arial"/>
                <a:cs typeface="Arial"/>
                <a:sym typeface="Arial"/>
              </a:rPr>
              <a:t>(submarines) sank over 3 million tonnes of Allied shipping, with great loss of life. From 1941, the US navy shared the guarding of the Atlantic shipping. </a:t>
            </a:r>
          </a:p>
          <a:p>
            <a:pPr algn="l">
              <a:lnSpc>
                <a:spcPts val="4200"/>
              </a:lnSpc>
            </a:pPr>
            <a:r>
              <a:rPr lang="en-US" sz="3000">
                <a:solidFill>
                  <a:srgbClr val="000000"/>
                </a:solidFill>
                <a:latin typeface="Arial"/>
                <a:ea typeface="Arial"/>
                <a:cs typeface="Arial"/>
                <a:sym typeface="Arial"/>
              </a:rPr>
              <a:t>New radar and sonar technology helped, as did the evolving art of codebreaking. The German navy used the </a:t>
            </a:r>
            <a:r>
              <a:rPr lang="en-US" sz="3000" b="true">
                <a:solidFill>
                  <a:srgbClr val="000000"/>
                </a:solidFill>
                <a:latin typeface="Arial Bold"/>
                <a:ea typeface="Arial Bold"/>
                <a:cs typeface="Arial Bold"/>
                <a:sym typeface="Arial Bold"/>
              </a:rPr>
              <a:t>Enigma code </a:t>
            </a:r>
            <a:r>
              <a:rPr lang="en-US" sz="3000">
                <a:solidFill>
                  <a:srgbClr val="000000"/>
                </a:solidFill>
                <a:latin typeface="Arial"/>
                <a:ea typeface="Arial"/>
                <a:cs typeface="Arial"/>
                <a:sym typeface="Arial"/>
              </a:rPr>
              <a:t>to communicate with its U-boats; once this code was cracked, Allied Ships knew where the U-boats would be and could avoid or attack them.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4796145" y="6517388"/>
            <a:ext cx="8695710" cy="2592859"/>
            <a:chOff x="0" y="0"/>
            <a:chExt cx="11594280" cy="3457145"/>
          </a:xfrm>
        </p:grpSpPr>
        <p:grpSp>
          <p:nvGrpSpPr>
            <p:cNvPr name="Group 11" id="11"/>
            <p:cNvGrpSpPr/>
            <p:nvPr/>
          </p:nvGrpSpPr>
          <p:grpSpPr>
            <a:xfrm rot="0">
              <a:off x="0" y="0"/>
              <a:ext cx="11594280" cy="3457145"/>
              <a:chOff x="0" y="0"/>
              <a:chExt cx="2290228" cy="682893"/>
            </a:xfrm>
          </p:grpSpPr>
          <p:sp>
            <p:nvSpPr>
              <p:cNvPr name="Freeform 12" id="12"/>
              <p:cNvSpPr/>
              <p:nvPr/>
            </p:nvSpPr>
            <p:spPr>
              <a:xfrm flipH="false" flipV="false" rot="0">
                <a:off x="0" y="0"/>
                <a:ext cx="2290228" cy="682893"/>
              </a:xfrm>
              <a:custGeom>
                <a:avLst/>
                <a:gdLst/>
                <a:ahLst/>
                <a:cxnLst/>
                <a:rect r="r" b="b" t="t" l="l"/>
                <a:pathLst>
                  <a:path h="682893" w="2290228">
                    <a:moveTo>
                      <a:pt x="0" y="0"/>
                    </a:moveTo>
                    <a:lnTo>
                      <a:pt x="2290228" y="0"/>
                    </a:lnTo>
                    <a:lnTo>
                      <a:pt x="2290228" y="682893"/>
                    </a:lnTo>
                    <a:lnTo>
                      <a:pt x="0" y="682893"/>
                    </a:lnTo>
                    <a:close/>
                  </a:path>
                </a:pathLst>
              </a:custGeom>
              <a:solidFill>
                <a:srgbClr val="F1DFFF"/>
              </a:solidFill>
              <a:ln w="38100" cap="sq">
                <a:solidFill>
                  <a:srgbClr val="363371"/>
                </a:solidFill>
                <a:prstDash val="solid"/>
                <a:miter/>
              </a:ln>
            </p:spPr>
          </p:sp>
          <p:sp>
            <p:nvSpPr>
              <p:cNvPr name="TextBox 13" id="13"/>
              <p:cNvSpPr txBox="true"/>
              <p:nvPr/>
            </p:nvSpPr>
            <p:spPr>
              <a:xfrm>
                <a:off x="0" y="-85725"/>
                <a:ext cx="2290228" cy="768618"/>
              </a:xfrm>
              <a:prstGeom prst="rect">
                <a:avLst/>
              </a:prstGeom>
            </p:spPr>
            <p:txBody>
              <a:bodyPr anchor="ctr" rtlCol="false" tIns="50800" lIns="50800" bIns="50800" rIns="50800"/>
              <a:lstStyle/>
              <a:p>
                <a:pPr algn="ctr">
                  <a:lnSpc>
                    <a:spcPts val="3080"/>
                  </a:lnSpc>
                </a:pPr>
              </a:p>
            </p:txBody>
          </p:sp>
        </p:grpSp>
        <p:sp>
          <p:nvSpPr>
            <p:cNvPr name="TextBox 14" id="14"/>
            <p:cNvSpPr txBox="true"/>
            <p:nvPr/>
          </p:nvSpPr>
          <p:spPr>
            <a:xfrm rot="0">
              <a:off x="3861392" y="101172"/>
              <a:ext cx="3796201" cy="604308"/>
            </a:xfrm>
            <a:prstGeom prst="rect">
              <a:avLst/>
            </a:prstGeom>
          </p:spPr>
          <p:txBody>
            <a:bodyPr anchor="t" rtlCol="false" tIns="0" lIns="0" bIns="0" rIns="0">
              <a:spAutoFit/>
            </a:bodyPr>
            <a:lstStyle/>
            <a:p>
              <a:pPr algn="ctr">
                <a:lnSpc>
                  <a:spcPts val="3500"/>
                </a:lnSpc>
              </a:pPr>
              <a:r>
                <a:rPr lang="en-US" b="true" sz="2500" i="true">
                  <a:solidFill>
                    <a:srgbClr val="363371"/>
                  </a:solidFill>
                  <a:latin typeface="Arial Bold Italics"/>
                  <a:ea typeface="Arial Bold Italics"/>
                  <a:cs typeface="Arial Bold Italics"/>
                  <a:sym typeface="Arial Bold Italics"/>
                </a:rPr>
                <a:t>Did You Know?</a:t>
              </a:r>
            </a:p>
          </p:txBody>
        </p:sp>
        <p:sp>
          <p:nvSpPr>
            <p:cNvPr name="TextBox 15" id="15"/>
            <p:cNvSpPr txBox="true"/>
            <p:nvPr/>
          </p:nvSpPr>
          <p:spPr>
            <a:xfrm rot="0">
              <a:off x="159300" y="619754"/>
              <a:ext cx="11200384" cy="2837391"/>
            </a:xfrm>
            <a:prstGeom prst="rect">
              <a:avLst/>
            </a:prstGeom>
          </p:spPr>
          <p:txBody>
            <a:bodyPr anchor="t" rtlCol="false" tIns="0" lIns="0" bIns="0" rIns="0">
              <a:spAutoFit/>
            </a:bodyPr>
            <a:lstStyle/>
            <a:p>
              <a:pPr algn="just">
                <a:lnSpc>
                  <a:spcPts val="2800"/>
                </a:lnSpc>
              </a:pPr>
              <a:r>
                <a:rPr lang="en-US" sz="2000">
                  <a:solidFill>
                    <a:srgbClr val="7D14CF"/>
                  </a:solidFill>
                  <a:latin typeface="Arial"/>
                  <a:ea typeface="Arial"/>
                  <a:cs typeface="Arial"/>
                  <a:sym typeface="Arial"/>
                </a:rPr>
                <a:t>The British government recruited mathematicians, translators, chess players and people gifted at solving cryptic crosswords to do top-secret work as codebreakers. At Bletchley Park outside London, the mathematician Alan Turning led a team which designed a machine to help decipher the Enigma Code. By early 1945, some 10,000 people worked there (75% were women) reading up to 4,000 coded messages a day. </a:t>
              </a:r>
            </a:p>
          </p:txBody>
        </p:sp>
      </p:grpSp>
      <p:grpSp>
        <p:nvGrpSpPr>
          <p:cNvPr name="Group 16" id="16"/>
          <p:cNvGrpSpPr/>
          <p:nvPr/>
        </p:nvGrpSpPr>
        <p:grpSpPr>
          <a:xfrm rot="0">
            <a:off x="11383909" y="9756776"/>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16253460" cy="8504717"/>
          </a:xfrm>
          <a:custGeom>
            <a:avLst/>
            <a:gdLst/>
            <a:ahLst/>
            <a:cxnLst/>
            <a:rect r="r" b="b" t="t" l="l"/>
            <a:pathLst>
              <a:path h="8504717" w="16253460">
                <a:moveTo>
                  <a:pt x="0" y="0"/>
                </a:moveTo>
                <a:lnTo>
                  <a:pt x="16253460" y="0"/>
                </a:lnTo>
                <a:lnTo>
                  <a:pt x="16253460" y="8504717"/>
                </a:lnTo>
                <a:lnTo>
                  <a:pt x="0" y="8504717"/>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331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happened at Pearl Harbour and what effect did it have?</a:t>
            </a:r>
          </a:p>
          <a:p>
            <a:pPr algn="l" marL="539749" indent="-269875" lvl="1">
              <a:lnSpc>
                <a:spcPts val="3499"/>
              </a:lnSpc>
              <a:buAutoNum type="arabicPeriod" startAt="1"/>
            </a:pPr>
            <a:r>
              <a:rPr lang="en-US" sz="2499">
                <a:solidFill>
                  <a:srgbClr val="0DA33B"/>
                </a:solidFill>
                <a:latin typeface="Arial"/>
                <a:ea typeface="Arial"/>
                <a:cs typeface="Arial"/>
                <a:sym typeface="Arial"/>
              </a:rPr>
              <a:t>Who was the US President at this time?</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Battle of the Atlantic?</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impact of the USA entering the war?</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D-Day</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Stalin needed Churchill and Roosevelt to attack from the west to ease the pressure on the Red Army. In </a:t>
            </a:r>
            <a:r>
              <a:rPr lang="en-US" sz="3000" b="true">
                <a:solidFill>
                  <a:srgbClr val="000000"/>
                </a:solidFill>
                <a:latin typeface="Arial Bold"/>
                <a:ea typeface="Arial Bold"/>
                <a:cs typeface="Arial Bold"/>
                <a:sym typeface="Arial Bold"/>
              </a:rPr>
              <a:t>Operation Overlord</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over 150,000 US, British and Canadian troops would land in Normandy, France</a:t>
            </a:r>
            <a:r>
              <a:rPr lang="en-US" sz="3000">
                <a:solidFill>
                  <a:srgbClr val="000000"/>
                </a:solidFill>
                <a:latin typeface="Arial"/>
                <a:ea typeface="Arial"/>
                <a:cs typeface="Arial"/>
                <a:sym typeface="Arial"/>
              </a:rPr>
              <a:t> - but they fed the Germans false plans that they were to land further east, at Calais. The five beaches were given codenames: </a:t>
            </a:r>
            <a:r>
              <a:rPr lang="en-US" sz="3000" b="true">
                <a:solidFill>
                  <a:srgbClr val="000000"/>
                </a:solidFill>
                <a:latin typeface="Arial Bold"/>
                <a:ea typeface="Arial Bold"/>
                <a:cs typeface="Arial Bold"/>
                <a:sym typeface="Arial Bold"/>
              </a:rPr>
              <a:t>Utah</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Omaha</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Juno</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Gold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Sword</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General Eisenhower </a:t>
            </a:r>
            <a:r>
              <a:rPr lang="en-US" sz="3000">
                <a:solidFill>
                  <a:srgbClr val="000000"/>
                </a:solidFill>
                <a:latin typeface="Arial"/>
                <a:ea typeface="Arial"/>
                <a:cs typeface="Arial"/>
                <a:sym typeface="Arial"/>
              </a:rPr>
              <a:t>led the largest seaborne invasion in history, with over 7,000 ships and landing craft, on the 6th June 1944, now known as </a:t>
            </a:r>
            <a:r>
              <a:rPr lang="en-US" sz="3000" b="true">
                <a:solidFill>
                  <a:srgbClr val="000000"/>
                </a:solidFill>
                <a:latin typeface="Arial Bold"/>
                <a:ea typeface="Arial Bold"/>
                <a:cs typeface="Arial Bold"/>
                <a:sym typeface="Arial Bold"/>
              </a:rPr>
              <a:t>D-Day</a:t>
            </a:r>
            <a:r>
              <a:rPr lang="en-US" sz="3000">
                <a:solidFill>
                  <a:srgbClr val="000000"/>
                </a:solidFill>
                <a:latin typeface="Arial"/>
                <a:ea typeface="Arial"/>
                <a:cs typeface="Arial"/>
                <a:sym typeface="Arial"/>
              </a:rPr>
              <a:t> or </a:t>
            </a:r>
            <a:r>
              <a:rPr lang="en-US" sz="3000" b="true">
                <a:solidFill>
                  <a:srgbClr val="000000"/>
                </a:solidFill>
                <a:latin typeface="Arial Bold"/>
                <a:ea typeface="Arial Bold"/>
                <a:cs typeface="Arial Bold"/>
                <a:sym typeface="Arial Bold"/>
              </a:rPr>
              <a:t>Deliverance Day</a:t>
            </a:r>
            <a:r>
              <a:rPr lang="en-US" sz="3000">
                <a:solidFill>
                  <a:srgbClr val="000000"/>
                </a:solidFill>
                <a:latin typeface="Arial"/>
                <a:ea typeface="Arial"/>
                <a:cs typeface="Arial"/>
                <a:sym typeface="Arial"/>
              </a:rPr>
              <a:t>. </a:t>
            </a:r>
          </a:p>
          <a:p>
            <a:pPr algn="l">
              <a:lnSpc>
                <a:spcPts val="4200"/>
              </a:lnSpc>
            </a:pPr>
            <a:r>
              <a:rPr lang="en-US" sz="3000">
                <a:solidFill>
                  <a:srgbClr val="000000"/>
                </a:solidFill>
                <a:latin typeface="Arial"/>
                <a:ea typeface="Arial"/>
                <a:cs typeface="Arial"/>
                <a:sym typeface="Arial"/>
              </a:rPr>
              <a:t>Most of Germany's troops were stationed at Calais. The Allies landed around 156,000 troops to the west while 10,000 planes protected them from overhead. They broke down German  defences on the beaches, built artificial harbours to bring in tanks and trucks and established a pipeline for fuel. By August, the Allies had stopped the Germans at Falaise, and </a:t>
            </a:r>
            <a:r>
              <a:rPr lang="en-US" sz="3000" b="true">
                <a:solidFill>
                  <a:srgbClr val="000000"/>
                </a:solidFill>
                <a:latin typeface="Arial Bold"/>
                <a:ea typeface="Arial Bold"/>
                <a:cs typeface="Arial Bold"/>
                <a:sym typeface="Arial Bold"/>
              </a:rPr>
              <a:t>Paris was liberated on 25th August</a:t>
            </a:r>
            <a:r>
              <a:rPr lang="en-US" sz="3000">
                <a:solidFill>
                  <a:srgbClr val="000000"/>
                </a:solidFill>
                <a:latin typeface="Arial"/>
                <a:ea typeface="Arial"/>
                <a:cs typeface="Arial"/>
                <a:sym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752347" y="0"/>
            <a:ext cx="16120366" cy="9725311"/>
          </a:xfrm>
          <a:custGeom>
            <a:avLst/>
            <a:gdLst/>
            <a:ahLst/>
            <a:cxnLst/>
            <a:rect r="r" b="b" t="t" l="l"/>
            <a:pathLst>
              <a:path h="9725311" w="16120366">
                <a:moveTo>
                  <a:pt x="0" y="0"/>
                </a:moveTo>
                <a:lnTo>
                  <a:pt x="16120366" y="0"/>
                </a:lnTo>
                <a:lnTo>
                  <a:pt x="16120366"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Air Raids on Germany</a:t>
            </a:r>
          </a:p>
        </p:txBody>
      </p:sp>
      <p:sp>
        <p:nvSpPr>
          <p:cNvPr name="TextBox 7" id="7"/>
          <p:cNvSpPr txBox="true"/>
          <p:nvPr/>
        </p:nvSpPr>
        <p:spPr>
          <a:xfrm rot="0">
            <a:off x="1028700" y="2120899"/>
            <a:ext cx="7804977"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Allies bombed Germany by day and night, targeting the large cities such as </a:t>
            </a:r>
            <a:r>
              <a:rPr lang="en-US" sz="3000" b="true">
                <a:solidFill>
                  <a:srgbClr val="000000"/>
                </a:solidFill>
                <a:latin typeface="Arial Bold"/>
                <a:ea typeface="Arial Bold"/>
                <a:cs typeface="Arial Bold"/>
                <a:sym typeface="Arial Bold"/>
              </a:rPr>
              <a:t>Hamburg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Berlin </a:t>
            </a:r>
            <a:r>
              <a:rPr lang="en-US" sz="3000">
                <a:solidFill>
                  <a:srgbClr val="000000"/>
                </a:solidFill>
                <a:latin typeface="Arial"/>
                <a:ea typeface="Arial"/>
                <a:cs typeface="Arial"/>
                <a:sym typeface="Arial"/>
              </a:rPr>
              <a:t>and also the industrial centre in the </a:t>
            </a:r>
            <a:r>
              <a:rPr lang="en-US" sz="3000" b="true">
                <a:solidFill>
                  <a:srgbClr val="000000"/>
                </a:solidFill>
                <a:latin typeface="Arial Bold"/>
                <a:ea typeface="Arial Bold"/>
                <a:cs typeface="Arial Bold"/>
                <a:sym typeface="Arial Bold"/>
              </a:rPr>
              <a:t>Ruhr Valley</a:t>
            </a:r>
            <a:r>
              <a:rPr lang="en-US" sz="3000">
                <a:solidFill>
                  <a:srgbClr val="000000"/>
                </a:solidFill>
                <a:latin typeface="Arial"/>
                <a:ea typeface="Arial"/>
                <a:cs typeface="Arial"/>
                <a:sym typeface="Arial"/>
              </a:rPr>
              <a:t>, to damage war production.</a:t>
            </a:r>
          </a:p>
          <a:p>
            <a:pPr algn="l">
              <a:lnSpc>
                <a:spcPts val="4200"/>
              </a:lnSpc>
            </a:pPr>
            <a:r>
              <a:rPr lang="en-US" sz="3000" b="true">
                <a:solidFill>
                  <a:srgbClr val="000000"/>
                </a:solidFill>
                <a:latin typeface="Arial Bold"/>
                <a:ea typeface="Arial Bold"/>
                <a:cs typeface="Arial Bold"/>
                <a:sym typeface="Arial Bold"/>
              </a:rPr>
              <a:t>Dresden </a:t>
            </a:r>
            <a:r>
              <a:rPr lang="en-US" sz="3000">
                <a:solidFill>
                  <a:srgbClr val="000000"/>
                </a:solidFill>
                <a:latin typeface="Arial"/>
                <a:ea typeface="Arial"/>
                <a:cs typeface="Arial"/>
                <a:sym typeface="Arial"/>
              </a:rPr>
              <a:t>underwent some of the worst bombing. In four raids between 13th - 15th February 1945, over 3,900 tonnes of high-explosive bombs and incendiary (fire-starting) devices were dropped on the city by the </a:t>
            </a:r>
            <a:r>
              <a:rPr lang="en-US" sz="3000" b="true">
                <a:solidFill>
                  <a:srgbClr val="000000"/>
                </a:solidFill>
                <a:latin typeface="Arial Bold"/>
                <a:ea typeface="Arial Bold"/>
                <a:cs typeface="Arial Bold"/>
                <a:sym typeface="Arial Bold"/>
              </a:rPr>
              <a:t>RAF </a:t>
            </a:r>
            <a:r>
              <a:rPr lang="en-US" sz="3000">
                <a:solidFill>
                  <a:srgbClr val="000000"/>
                </a:solidFill>
                <a:latin typeface="Arial"/>
                <a:ea typeface="Arial"/>
                <a:cs typeface="Arial"/>
                <a:sym typeface="Arial"/>
              </a:rPr>
              <a:t>and the </a:t>
            </a:r>
            <a:r>
              <a:rPr lang="en-US" sz="3000" b="true">
                <a:solidFill>
                  <a:srgbClr val="000000"/>
                </a:solidFill>
                <a:latin typeface="Arial Bold"/>
                <a:ea typeface="Arial Bold"/>
                <a:cs typeface="Arial Bold"/>
                <a:sym typeface="Arial Bold"/>
              </a:rPr>
              <a:t>US Army Air Forces </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USAAF</a:t>
            </a:r>
            <a:r>
              <a:rPr lang="en-US" sz="3000">
                <a:solidFill>
                  <a:srgbClr val="000000"/>
                </a:solidFill>
                <a:latin typeface="Arial"/>
                <a:ea typeface="Arial"/>
                <a:cs typeface="Arial"/>
                <a:sym typeface="Arial"/>
              </a:rPr>
              <a:t>), causing an immense firestorm. About 25,000 people died, most of whom were civilians.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9144000" y="2951083"/>
            <a:ext cx="7795260" cy="4384834"/>
          </a:xfrm>
          <a:custGeom>
            <a:avLst/>
            <a:gdLst/>
            <a:ahLst/>
            <a:cxnLst/>
            <a:rect r="r" b="b" t="t" l="l"/>
            <a:pathLst>
              <a:path h="4384834" w="7795260">
                <a:moveTo>
                  <a:pt x="0" y="0"/>
                </a:moveTo>
                <a:lnTo>
                  <a:pt x="7795260" y="0"/>
                </a:lnTo>
                <a:lnTo>
                  <a:pt x="7795260" y="4384834"/>
                </a:lnTo>
                <a:lnTo>
                  <a:pt x="0" y="4384834"/>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333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Operation Overlord.</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D-Day landings. Why were they successful?</a:t>
            </a:r>
          </a:p>
          <a:p>
            <a:pPr algn="l" marL="539749" indent="-269875" lvl="1">
              <a:lnSpc>
                <a:spcPts val="3499"/>
              </a:lnSpc>
              <a:buAutoNum type="arabicPeriod" startAt="1"/>
            </a:pPr>
            <a:r>
              <a:rPr lang="en-US" sz="2499">
                <a:solidFill>
                  <a:srgbClr val="0DA33B"/>
                </a:solidFill>
                <a:latin typeface="Arial"/>
                <a:ea typeface="Arial"/>
                <a:cs typeface="Arial"/>
                <a:sym typeface="Arial"/>
              </a:rPr>
              <a:t>What effect did the bombings have on Germany?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b="true" sz="6999" spc="314">
                <a:solidFill>
                  <a:srgbClr val="363371"/>
                </a:solidFill>
                <a:latin typeface="Arial Bold"/>
                <a:ea typeface="Arial Bold"/>
                <a:cs typeface="Arial Bold"/>
                <a:sym typeface="Arial Bold"/>
              </a:rPr>
              <a:t>25.1.1: HITLER'S FOREIGN POLICIES</a:t>
            </a:r>
          </a:p>
        </p:txBody>
      </p:sp>
      <p:sp>
        <p:nvSpPr>
          <p:cNvPr name="TextBox 4" id="4"/>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ea typeface="Daydream"/>
                <a:cs typeface="Daydream"/>
                <a:sym typeface="Daydream"/>
              </a:rPr>
              <a:t>25.1.1: hitler's foreign policies</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333 (Artefact, 2nd Edition)</a:t>
            </a:r>
          </a:p>
        </p:txBody>
      </p:sp>
      <p:sp>
        <p:nvSpPr>
          <p:cNvPr name="TextBox 7" id="7"/>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Operation Overlord: the codename for the landing of roughly 156,000 US, British and Canadian troops on five beaches in Normandy, France on D-Day.</a:t>
            </a:r>
          </a:p>
          <a:p>
            <a:pPr algn="l" marL="539749" indent="-269875" lvl="1">
              <a:lnSpc>
                <a:spcPts val="3499"/>
              </a:lnSpc>
              <a:buAutoNum type="arabicPeriod" startAt="1"/>
            </a:pPr>
            <a:r>
              <a:rPr lang="en-US" sz="2499">
                <a:solidFill>
                  <a:srgbClr val="000000"/>
                </a:solidFill>
                <a:latin typeface="Arial"/>
                <a:ea typeface="Arial"/>
                <a:cs typeface="Arial"/>
                <a:sym typeface="Arial"/>
              </a:rPr>
              <a:t>The D-Day landings took place as part of Operation Overlord on 6 June 1944, when over 7,000 ships and landing craft invaded France, landing on five beaches codenamed Utah, Omaha, Juno, Gold and Sword. The landings were a success because most of the German troops were stationed in Calais where they thought the invasion was going to happen.</a:t>
            </a:r>
          </a:p>
          <a:p>
            <a:pPr algn="l" marL="539749" indent="-269875" lvl="1">
              <a:lnSpc>
                <a:spcPts val="3499"/>
              </a:lnSpc>
              <a:buAutoNum type="arabicPeriod" startAt="1"/>
            </a:pPr>
            <a:r>
              <a:rPr lang="en-US" sz="2499">
                <a:solidFill>
                  <a:srgbClr val="000000"/>
                </a:solidFill>
                <a:latin typeface="Arial"/>
                <a:ea typeface="Arial"/>
                <a:cs typeface="Arial"/>
                <a:sym typeface="Arial"/>
              </a:rPr>
              <a:t>The bombings damaged Germany’s war production and killed a large number of civilians, including almost 25,000 in Dresden alone in an immense firestorm.</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spc="75">
                <a:solidFill>
                  <a:srgbClr val="363371"/>
                </a:solidFill>
                <a:latin typeface="Arial Bold"/>
                <a:ea typeface="Arial Bold"/>
                <a:cs typeface="Arial Bold"/>
                <a:sym typeface="Arial Bold"/>
              </a:rPr>
              <a:t>25.4: LIFE IN WARTIME BRITAIN AND OCCUPIED FRANCE</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250">
                <a:solidFill>
                  <a:srgbClr val="FFFFFF"/>
                </a:solidFill>
                <a:latin typeface="Daydream"/>
                <a:ea typeface="Daydream"/>
                <a:cs typeface="Daydream"/>
                <a:sym typeface="Daydream"/>
              </a:rPr>
              <a:t>25.4: life in wartime britain and occupied france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Blitz</a:t>
            </a:r>
          </a:p>
        </p:txBody>
      </p:sp>
      <p:sp>
        <p:nvSpPr>
          <p:cNvPr name="TextBox 7" id="7"/>
          <p:cNvSpPr txBox="true"/>
          <p:nvPr/>
        </p:nvSpPr>
        <p:spPr>
          <a:xfrm rot="0">
            <a:off x="1028700" y="2139949"/>
            <a:ext cx="7572023"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the Battle of Britain, the Luftwaffe switched its strategy to one of </a:t>
            </a:r>
            <a:r>
              <a:rPr lang="en-US" sz="2500" u="sng">
                <a:solidFill>
                  <a:srgbClr val="000000"/>
                </a:solidFill>
                <a:latin typeface="Arial"/>
                <a:ea typeface="Arial"/>
                <a:cs typeface="Arial"/>
                <a:sym typeface="Arial"/>
              </a:rPr>
              <a:t>bombing British cities at night-time</a:t>
            </a:r>
            <a:r>
              <a:rPr lang="en-US" sz="2500">
                <a:solidFill>
                  <a:srgbClr val="000000"/>
                </a:solidFill>
                <a:latin typeface="Arial"/>
                <a:ea typeface="Arial"/>
                <a:cs typeface="Arial"/>
                <a:sym typeface="Arial"/>
              </a:rPr>
              <a:t>; this was </a:t>
            </a:r>
            <a:r>
              <a:rPr lang="en-US" sz="2500" b="true">
                <a:solidFill>
                  <a:srgbClr val="000000"/>
                </a:solidFill>
                <a:latin typeface="Arial Bold"/>
                <a:ea typeface="Arial Bold"/>
                <a:cs typeface="Arial Bold"/>
                <a:sym typeface="Arial Bold"/>
              </a:rPr>
              <a:t>the Blitz</a:t>
            </a:r>
            <a:r>
              <a:rPr lang="en-US" sz="2500">
                <a:solidFill>
                  <a:srgbClr val="000000"/>
                </a:solidFill>
                <a:latin typeface="Arial"/>
                <a:ea typeface="Arial"/>
                <a:cs typeface="Arial"/>
                <a:sym typeface="Arial"/>
              </a:rPr>
              <a:t>. It took place between September 1940 and May 1941. During the Blitz, Germany dropped explosive and incendiary bombs on London and other cities. Hitler's main targets were ports, power stations and factories. Britain used anti-aircraft guns to defend its cities.</a:t>
            </a:r>
          </a:p>
          <a:p>
            <a:pPr algn="l">
              <a:lnSpc>
                <a:spcPts val="3500"/>
              </a:lnSpc>
            </a:pPr>
            <a:r>
              <a:rPr lang="en-US" sz="2500">
                <a:solidFill>
                  <a:srgbClr val="000000"/>
                </a:solidFill>
                <a:latin typeface="Arial"/>
                <a:ea typeface="Arial"/>
                <a:cs typeface="Arial"/>
                <a:sym typeface="Arial"/>
              </a:rPr>
              <a:t>The air raids killed 43,000 civilians and lasted for eight months. One infamous example was Coventry on the 14th November 1940, when 500 German bombers dropped 5000 tonnes of high explosives and nearly 900 bombs in ten hours of relentless bombing.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8833677" y="2863805"/>
            <a:ext cx="8105583" cy="4559390"/>
          </a:xfrm>
          <a:custGeom>
            <a:avLst/>
            <a:gdLst/>
            <a:ahLst/>
            <a:cxnLst/>
            <a:rect r="r" b="b" t="t" l="l"/>
            <a:pathLst>
              <a:path h="4559390" w="8105583">
                <a:moveTo>
                  <a:pt x="0" y="0"/>
                </a:moveTo>
                <a:lnTo>
                  <a:pt x="8105583" y="0"/>
                </a:lnTo>
                <a:lnTo>
                  <a:pt x="8105583" y="4559390"/>
                </a:lnTo>
                <a:lnTo>
                  <a:pt x="0" y="4559390"/>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Life in wartime Britain</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Thousands of homes were destroyed in the air raids. Whenever warning sirens were heard, people took shelter. Up to 130,000 slept in the London Underground stations. </a:t>
            </a:r>
            <a:r>
              <a:rPr lang="en-US" sz="3000" u="sng">
                <a:solidFill>
                  <a:srgbClr val="000000"/>
                </a:solidFill>
                <a:latin typeface="Arial"/>
                <a:ea typeface="Arial"/>
                <a:cs typeface="Arial"/>
                <a:sym typeface="Arial"/>
              </a:rPr>
              <a:t>Children from the cities were sent to stay with families in the countryside</a:t>
            </a:r>
            <a:r>
              <a:rPr lang="en-US" sz="3000">
                <a:solidFill>
                  <a:srgbClr val="000000"/>
                </a:solidFill>
                <a:latin typeface="Arial"/>
                <a:ea typeface="Arial"/>
                <a:cs typeface="Arial"/>
                <a:sym typeface="Arial"/>
              </a:rPr>
              <a:t>, where it was safer: this was known as </a:t>
            </a:r>
            <a:r>
              <a:rPr lang="en-US" sz="3000" b="true">
                <a:solidFill>
                  <a:srgbClr val="000000"/>
                </a:solidFill>
                <a:latin typeface="Arial Bold"/>
                <a:ea typeface="Arial Bold"/>
                <a:cs typeface="Arial Bold"/>
                <a:sym typeface="Arial Bold"/>
              </a:rPr>
              <a:t>evacuation</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Approximately seven million women entered the workforce during World War II. On farms, in factories and on the railways, canals and buses, women filled roles that had been left vacant when men went to war. In addition, women worked in wartime industries such as munitions and aircraft factories and in the armed forces, carrying out clerical duties and vehicle repairs.</a:t>
            </a:r>
          </a:p>
          <a:p>
            <a:pPr algn="l">
              <a:lnSpc>
                <a:spcPts val="4200"/>
              </a:lnSpc>
            </a:pPr>
            <a:r>
              <a:rPr lang="en-US" sz="3000">
                <a:solidFill>
                  <a:srgbClr val="000000"/>
                </a:solidFill>
                <a:latin typeface="Arial"/>
                <a:ea typeface="Arial"/>
                <a:cs typeface="Arial"/>
                <a:sym typeface="Arial"/>
              </a:rPr>
              <a:t>Before the war, Britain had imported two-thirds of its food supplies. Now merchant ships were under attack by U-boats. Foods such as sugar, butter and bacon became rare and </a:t>
            </a:r>
            <a:r>
              <a:rPr lang="en-US" sz="3000" b="true">
                <a:solidFill>
                  <a:srgbClr val="000000"/>
                </a:solidFill>
                <a:latin typeface="Arial Bold"/>
                <a:ea typeface="Arial Bold"/>
                <a:cs typeface="Arial Bold"/>
                <a:sym typeface="Arial Bold"/>
              </a:rPr>
              <a:t>ration books </a:t>
            </a:r>
            <a:r>
              <a:rPr lang="en-US" sz="3000">
                <a:solidFill>
                  <a:srgbClr val="000000"/>
                </a:solidFill>
                <a:latin typeface="Arial"/>
                <a:ea typeface="Arial"/>
                <a:cs typeface="Arial"/>
                <a:sym typeface="Arial"/>
              </a:rPr>
              <a:t>were introduced for every citizen. By 1942, tea, milk, eggs and cheese were also rationed. A campaign called '</a:t>
            </a:r>
            <a:r>
              <a:rPr lang="en-US" sz="3000" b="true">
                <a:solidFill>
                  <a:srgbClr val="000000"/>
                </a:solidFill>
                <a:latin typeface="Arial Bold"/>
                <a:ea typeface="Arial Bold"/>
                <a:cs typeface="Arial Bold"/>
                <a:sym typeface="Arial Bold"/>
              </a:rPr>
              <a:t>Dig for Victory</a:t>
            </a:r>
            <a:r>
              <a:rPr lang="en-US" sz="3000">
                <a:solidFill>
                  <a:srgbClr val="000000"/>
                </a:solidFill>
                <a:latin typeface="Arial"/>
                <a:ea typeface="Arial"/>
                <a:cs typeface="Arial"/>
                <a:sym typeface="Arial"/>
              </a:rPr>
              <a:t>' encouraged people to grow their own food on any available land.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occupation of France</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While Operation Dynamo was taking place, the French forces collapsed as the Germans advanced. Italy declared war on France while German forces entered Paris unopposed on 14th June 1940. </a:t>
            </a:r>
          </a:p>
          <a:p>
            <a:pPr algn="l">
              <a:lnSpc>
                <a:spcPts val="4200"/>
              </a:lnSpc>
            </a:pPr>
            <a:r>
              <a:rPr lang="en-US" sz="3000">
                <a:solidFill>
                  <a:srgbClr val="000000"/>
                </a:solidFill>
                <a:latin typeface="Arial"/>
                <a:ea typeface="Arial"/>
                <a:cs typeface="Arial"/>
                <a:sym typeface="Arial"/>
              </a:rPr>
              <a:t>Germany occupied the northern half of France. In the unoccupied 'free zone', a puppet government controlled by the Nazis was set up in the town of </a:t>
            </a:r>
            <a:r>
              <a:rPr lang="en-US" sz="3000" b="true">
                <a:solidFill>
                  <a:srgbClr val="000000"/>
                </a:solidFill>
                <a:latin typeface="Arial Bold"/>
                <a:ea typeface="Arial Bold"/>
                <a:cs typeface="Arial Bold"/>
                <a:sym typeface="Arial Bold"/>
              </a:rPr>
              <a:t>Vichy </a:t>
            </a:r>
            <a:r>
              <a:rPr lang="en-US" sz="3000">
                <a:solidFill>
                  <a:srgbClr val="000000"/>
                </a:solidFill>
                <a:latin typeface="Arial"/>
                <a:ea typeface="Arial"/>
                <a:cs typeface="Arial"/>
                <a:sym typeface="Arial"/>
              </a:rPr>
              <a:t>with the elderly </a:t>
            </a:r>
            <a:r>
              <a:rPr lang="en-US" sz="3000" b="true">
                <a:solidFill>
                  <a:srgbClr val="000000"/>
                </a:solidFill>
                <a:latin typeface="Arial Bold"/>
                <a:ea typeface="Arial Bold"/>
                <a:cs typeface="Arial Bold"/>
                <a:sym typeface="Arial Bold"/>
              </a:rPr>
              <a:t>Philippe Pétain</a:t>
            </a:r>
            <a:r>
              <a:rPr lang="en-US" sz="3000">
                <a:solidFill>
                  <a:srgbClr val="000000"/>
                </a:solidFill>
                <a:latin typeface="Arial"/>
                <a:ea typeface="Arial"/>
                <a:cs typeface="Arial"/>
                <a:sym typeface="Arial"/>
              </a:rPr>
              <a:t> as leader. This regime, known as </a:t>
            </a:r>
            <a:r>
              <a:rPr lang="en-US" sz="3000" b="true">
                <a:solidFill>
                  <a:srgbClr val="000000"/>
                </a:solidFill>
                <a:latin typeface="Arial Bold"/>
                <a:ea typeface="Arial Bold"/>
                <a:cs typeface="Arial Bold"/>
                <a:sym typeface="Arial Bold"/>
              </a:rPr>
              <a:t>Vichy France</a:t>
            </a:r>
            <a:r>
              <a:rPr lang="en-US" sz="3000">
                <a:solidFill>
                  <a:srgbClr val="000000"/>
                </a:solidFill>
                <a:latin typeface="Arial"/>
                <a:ea typeface="Arial"/>
                <a:cs typeface="Arial"/>
                <a:sym typeface="Arial"/>
              </a:rPr>
              <a:t>, was very conservative and cooperated with the Nazis' anti-Semitic policies.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09563"/>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Life in occupied France</a:t>
            </a:r>
          </a:p>
        </p:txBody>
      </p:sp>
      <p:sp>
        <p:nvSpPr>
          <p:cNvPr name="TextBox 7" id="7"/>
          <p:cNvSpPr txBox="true"/>
          <p:nvPr/>
        </p:nvSpPr>
        <p:spPr>
          <a:xfrm rot="0">
            <a:off x="1028700" y="1735137"/>
            <a:ext cx="15609955"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By the time German forces arrived in Paris, two-thirds of Parisians (particularly those in the wealthier neighbourhoods) had fled to the countryside and the south of France. For those who remained, the occupation was a very tough life. The French press and radio issued only German propaganda. A curfew was in effect from 9pm until 5am; at night, the city went dark.</a:t>
            </a:r>
          </a:p>
          <a:p>
            <a:pPr algn="just">
              <a:lnSpc>
                <a:spcPts val="3500"/>
              </a:lnSpc>
            </a:pPr>
            <a:r>
              <a:rPr lang="en-US" sz="2500">
                <a:solidFill>
                  <a:srgbClr val="000000"/>
                </a:solidFill>
                <a:latin typeface="Arial"/>
                <a:ea typeface="Arial"/>
                <a:cs typeface="Arial"/>
                <a:sym typeface="Arial"/>
              </a:rPr>
              <a:t>From September 1940 rationing began of items such as food, tobacco, coal and clothing. Another million Parisians left for the provinces, where there was more food and fewer Germans. The Germans transformed French industry and agriculture to ensure that shipments to Germany had first priority. What was left then want to Paris and lastly, to the rest of France. For example, all the trucks manufactured at the Citroën factory went directly to Germany, as did most shipments of meat, wheat, milk and other agricultural products. Due to fuel shortages, the number of automobiles on the Paris streets dropped from 350,000 to about 4,500. Every year the supplies grew more scarce and the prices became higher for the French.</a:t>
            </a:r>
          </a:p>
          <a:p>
            <a:pPr algn="just">
              <a:lnSpc>
                <a:spcPts val="3500"/>
              </a:lnSpc>
            </a:pPr>
            <a:r>
              <a:rPr lang="en-US" sz="2500">
                <a:solidFill>
                  <a:srgbClr val="000000"/>
                </a:solidFill>
                <a:latin typeface="Arial"/>
                <a:ea typeface="Arial"/>
                <a:cs typeface="Arial"/>
                <a:sym typeface="Arial"/>
              </a:rPr>
              <a:t>Jewish people were discriminated against and forced to wear the </a:t>
            </a:r>
            <a:r>
              <a:rPr lang="en-US" sz="2500" b="true">
                <a:solidFill>
                  <a:srgbClr val="000000"/>
                </a:solidFill>
                <a:latin typeface="Arial Bold"/>
                <a:ea typeface="Arial Bold"/>
                <a:cs typeface="Arial Bold"/>
                <a:sym typeface="Arial Bold"/>
              </a:rPr>
              <a:t>yellow Star of David</a:t>
            </a:r>
            <a:r>
              <a:rPr lang="en-US" sz="2500">
                <a:solidFill>
                  <a:srgbClr val="000000"/>
                </a:solidFill>
                <a:latin typeface="Arial"/>
                <a:ea typeface="Arial"/>
                <a:cs typeface="Arial"/>
                <a:sym typeface="Arial"/>
              </a:rPr>
              <a:t>, as in countries such as Germany and Poland. Jews were even banned from main streets, movie theatres, libraries, parks, gardens, restaurants, cafés and other public places, and were required to ride on the last car of metro trains.</a:t>
            </a:r>
          </a:p>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French Resistance</a:t>
            </a:r>
            <a:r>
              <a:rPr lang="en-US" sz="2500">
                <a:solidFill>
                  <a:srgbClr val="000000"/>
                </a:solidFill>
                <a:latin typeface="Arial"/>
                <a:ea typeface="Arial"/>
                <a:cs typeface="Arial"/>
                <a:sym typeface="Arial"/>
              </a:rPr>
              <a:t> was a combination of communists and other groups who joined forces to fight the Nazi occupation. They gathered intelligence, sheltered Allied prisoners of war (POWs) and sabotaged the German war effort. For example, ahead of the D-Day landings, the French Resistance helped to destroy roads and bridges and cut communication lines, which hindered the German response.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113543" y="0"/>
            <a:ext cx="6825717" cy="9725311"/>
          </a:xfrm>
          <a:custGeom>
            <a:avLst/>
            <a:gdLst/>
            <a:ahLst/>
            <a:cxnLst/>
            <a:rect r="r" b="b" t="t" l="l"/>
            <a:pathLst>
              <a:path h="9725311" w="6825717">
                <a:moveTo>
                  <a:pt x="0" y="0"/>
                </a:moveTo>
                <a:lnTo>
                  <a:pt x="6825717" y="0"/>
                </a:lnTo>
                <a:lnTo>
                  <a:pt x="6825717" y="9725311"/>
                </a:lnTo>
                <a:lnTo>
                  <a:pt x="0" y="9725311"/>
                </a:lnTo>
                <a:lnTo>
                  <a:pt x="0" y="0"/>
                </a:lnTo>
                <a:close/>
              </a:path>
            </a:pathLst>
          </a:custGeom>
          <a:blipFill>
            <a:blip r:embed="rId2"/>
            <a:stretch>
              <a:fillRect l="-49641" t="0" r="-18477" b="0"/>
            </a:stretch>
          </a:blipFill>
        </p:spPr>
      </p:sp>
      <p:grpSp>
        <p:nvGrpSpPr>
          <p:cNvPr name="Group 7" id="7"/>
          <p:cNvGrpSpPr/>
          <p:nvPr/>
        </p:nvGrpSpPr>
        <p:grpSpPr>
          <a:xfrm rot="0">
            <a:off x="1028700" y="1173069"/>
            <a:ext cx="8695710" cy="7940863"/>
            <a:chOff x="0" y="0"/>
            <a:chExt cx="11594280" cy="10587817"/>
          </a:xfrm>
        </p:grpSpPr>
        <p:grpSp>
          <p:nvGrpSpPr>
            <p:cNvPr name="Group 8" id="8"/>
            <p:cNvGrpSpPr/>
            <p:nvPr/>
          </p:nvGrpSpPr>
          <p:grpSpPr>
            <a:xfrm rot="0">
              <a:off x="0" y="7600572"/>
              <a:ext cx="11594280" cy="2987245"/>
              <a:chOff x="0" y="0"/>
              <a:chExt cx="2290228" cy="590073"/>
            </a:xfrm>
          </p:grpSpPr>
          <p:sp>
            <p:nvSpPr>
              <p:cNvPr name="Freeform 9" id="9"/>
              <p:cNvSpPr/>
              <p:nvPr/>
            </p:nvSpPr>
            <p:spPr>
              <a:xfrm flipH="false" flipV="false" rot="0">
                <a:off x="0" y="0"/>
                <a:ext cx="2290228" cy="590073"/>
              </a:xfrm>
              <a:custGeom>
                <a:avLst/>
                <a:gdLst/>
                <a:ahLst/>
                <a:cxnLst/>
                <a:rect r="r" b="b" t="t" l="l"/>
                <a:pathLst>
                  <a:path h="590073" w="2290228">
                    <a:moveTo>
                      <a:pt x="0" y="0"/>
                    </a:moveTo>
                    <a:lnTo>
                      <a:pt x="2290228" y="0"/>
                    </a:lnTo>
                    <a:lnTo>
                      <a:pt x="2290228" y="590073"/>
                    </a:lnTo>
                    <a:lnTo>
                      <a:pt x="0" y="590073"/>
                    </a:lnTo>
                    <a:close/>
                  </a:path>
                </a:pathLst>
              </a:custGeom>
              <a:solidFill>
                <a:srgbClr val="F1DFFF"/>
              </a:solidFill>
              <a:ln w="38100" cap="sq">
                <a:solidFill>
                  <a:srgbClr val="363371"/>
                </a:solidFill>
                <a:prstDash val="solid"/>
                <a:miter/>
              </a:ln>
            </p:spPr>
          </p:sp>
          <p:sp>
            <p:nvSpPr>
              <p:cNvPr name="TextBox 10" id="10"/>
              <p:cNvSpPr txBox="true"/>
              <p:nvPr/>
            </p:nvSpPr>
            <p:spPr>
              <a:xfrm>
                <a:off x="0" y="-85725"/>
                <a:ext cx="2290228" cy="675798"/>
              </a:xfrm>
              <a:prstGeom prst="rect">
                <a:avLst/>
              </a:prstGeom>
            </p:spPr>
            <p:txBody>
              <a:bodyPr anchor="ctr" rtlCol="false" tIns="50800" lIns="50800" bIns="50800" rIns="50800"/>
              <a:lstStyle/>
              <a:p>
                <a:pPr algn="ctr">
                  <a:lnSpc>
                    <a:spcPts val="3080"/>
                  </a:lnSpc>
                </a:pPr>
              </a:p>
            </p:txBody>
          </p:sp>
        </p:grpSp>
        <p:sp>
          <p:nvSpPr>
            <p:cNvPr name="TextBox 11" id="11"/>
            <p:cNvSpPr txBox="true"/>
            <p:nvPr/>
          </p:nvSpPr>
          <p:spPr>
            <a:xfrm rot="0">
              <a:off x="3861392" y="7701744"/>
              <a:ext cx="3796201" cy="604308"/>
            </a:xfrm>
            <a:prstGeom prst="rect">
              <a:avLst/>
            </a:prstGeom>
          </p:spPr>
          <p:txBody>
            <a:bodyPr anchor="t" rtlCol="false" tIns="0" lIns="0" bIns="0" rIns="0">
              <a:spAutoFit/>
            </a:bodyPr>
            <a:lstStyle/>
            <a:p>
              <a:pPr algn="ctr">
                <a:lnSpc>
                  <a:spcPts val="3500"/>
                </a:lnSpc>
              </a:pPr>
              <a:r>
                <a:rPr lang="en-US" b="true" sz="2500" i="true">
                  <a:solidFill>
                    <a:srgbClr val="363371"/>
                  </a:solidFill>
                  <a:latin typeface="Arial Bold Italics"/>
                  <a:ea typeface="Arial Bold Italics"/>
                  <a:cs typeface="Arial Bold Italics"/>
                  <a:sym typeface="Arial Bold Italics"/>
                </a:rPr>
                <a:t>Did You Know?</a:t>
              </a:r>
            </a:p>
          </p:txBody>
        </p:sp>
        <p:sp>
          <p:nvSpPr>
            <p:cNvPr name="TextBox 12" id="12"/>
            <p:cNvSpPr txBox="true"/>
            <p:nvPr/>
          </p:nvSpPr>
          <p:spPr>
            <a:xfrm rot="0">
              <a:off x="159300" y="8220327"/>
              <a:ext cx="11200384" cy="2367491"/>
            </a:xfrm>
            <a:prstGeom prst="rect">
              <a:avLst/>
            </a:prstGeom>
          </p:spPr>
          <p:txBody>
            <a:bodyPr anchor="t" rtlCol="false" tIns="0" lIns="0" bIns="0" rIns="0">
              <a:spAutoFit/>
            </a:bodyPr>
            <a:lstStyle/>
            <a:p>
              <a:pPr algn="just">
                <a:lnSpc>
                  <a:spcPts val="2800"/>
                </a:lnSpc>
              </a:pPr>
              <a:r>
                <a:rPr lang="en-US" sz="2000">
                  <a:solidFill>
                    <a:srgbClr val="7D14CF"/>
                  </a:solidFill>
                  <a:latin typeface="Arial"/>
                  <a:ea typeface="Arial"/>
                  <a:cs typeface="Arial"/>
                  <a:sym typeface="Arial"/>
                </a:rPr>
                <a:t>Pierre-Jules Boulanger, the chairperson of Citroën at this time, instructed workers to build the trucks that the Nazis demanded, but to set the oil level indicator a little higher than it should be. This was so that it would show more oil than the vehicle really contained and their trucks would constantly break down, leaving the Germans stranded. </a:t>
              </a:r>
            </a:p>
          </p:txBody>
        </p:sp>
        <p:sp>
          <p:nvSpPr>
            <p:cNvPr name="Freeform 13" id="13"/>
            <p:cNvSpPr/>
            <p:nvPr/>
          </p:nvSpPr>
          <p:spPr>
            <a:xfrm flipH="false" flipV="false" rot="0">
              <a:off x="542782" y="0"/>
              <a:ext cx="10508716" cy="7426160"/>
            </a:xfrm>
            <a:custGeom>
              <a:avLst/>
              <a:gdLst/>
              <a:ahLst/>
              <a:cxnLst/>
              <a:rect r="r" b="b" t="t" l="l"/>
              <a:pathLst>
                <a:path h="7426160" w="10508716">
                  <a:moveTo>
                    <a:pt x="0" y="0"/>
                  </a:moveTo>
                  <a:lnTo>
                    <a:pt x="10508716" y="0"/>
                  </a:lnTo>
                  <a:lnTo>
                    <a:pt x="10508716" y="7426160"/>
                  </a:lnTo>
                  <a:lnTo>
                    <a:pt x="0" y="7426160"/>
                  </a:lnTo>
                  <a:lnTo>
                    <a:pt x="0" y="0"/>
                  </a:lnTo>
                  <a:close/>
                </a:path>
              </a:pathLst>
            </a:custGeom>
            <a:blipFill>
              <a:blip r:embed="rId3"/>
              <a:stretch>
                <a:fillRect l="0" t="0" r="0" b="0"/>
              </a:stretch>
            </a:blipFill>
          </p:spPr>
        </p:sp>
      </p:gr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5" id="15"/>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6" id="16"/>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7" id="17"/>
          <p:cNvGrpSpPr/>
          <p:nvPr/>
        </p:nvGrpSpPr>
        <p:grpSpPr>
          <a:xfrm rot="0">
            <a:off x="11383909" y="9756776"/>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Marie</a:t>
            </a:r>
            <a:r>
              <a:rPr lang="en-US" sz="2500">
                <a:solidFill>
                  <a:srgbClr val="000000"/>
                </a:solidFill>
                <a:latin typeface="Arial"/>
                <a:ea typeface="Arial"/>
                <a:cs typeface="Arial"/>
                <a:sym typeface="Arial"/>
              </a:rPr>
              <a:t>-Hélène Lefaucheux was born in Paris. She was one of the first women to study at the Paris Institute of Political Studies. During World War II, Lefaucheux and her husband Pierre became members of the French Resistance. Their apartment became the headquarters of an organisation that prepared packages for political prisoners and passed on information to their families. Marie-Hélène served as Vice President of the Paris branch of the French Committee of National Liberation. In 1944, Pierre was arrested and deported. Marie-Hélène followed his train on her bicycle and convinced a regional Gestapo leader to transfer Pierre from Buchenwald concentration camp to Eastern France.</a:t>
            </a:r>
          </a:p>
          <a:p>
            <a:pPr algn="l">
              <a:lnSpc>
                <a:spcPts val="3500"/>
              </a:lnSpc>
            </a:pPr>
            <a:r>
              <a:rPr lang="en-US" sz="2500">
                <a:solidFill>
                  <a:srgbClr val="000000"/>
                </a:solidFill>
                <a:latin typeface="Arial"/>
                <a:ea typeface="Arial"/>
                <a:cs typeface="Arial"/>
                <a:sym typeface="Arial"/>
              </a:rPr>
              <a:t>After the war, Marie-Hélène won several awards for her work in the Resistance. She was elected to the Constituent Assembly of the Provisional Government of the French Republic. In 1946, she was the only woman in the French delegation at the first session of the United Nations General Assembly. She worked to promote human rights, filling positions such as as President of the National Council of French Women (1954-1964) and President of the International Council of Women in 1957. She died in a plane crash in 1964. </a:t>
            </a:r>
          </a:p>
        </p:txBody>
      </p:sp>
      <p:sp>
        <p:nvSpPr>
          <p:cNvPr name="Freeform 7" id="7"/>
          <p:cNvSpPr/>
          <p:nvPr/>
        </p:nvSpPr>
        <p:spPr>
          <a:xfrm flipH="false" flipV="false" rot="0">
            <a:off x="1028700" y="2089146"/>
            <a:ext cx="4448278" cy="6672417"/>
          </a:xfrm>
          <a:custGeom>
            <a:avLst/>
            <a:gdLst/>
            <a:ahLst/>
            <a:cxnLst/>
            <a:rect r="r" b="b" t="t" l="l"/>
            <a:pathLst>
              <a:path h="6672417" w="4448278">
                <a:moveTo>
                  <a:pt x="0" y="0"/>
                </a:moveTo>
                <a:lnTo>
                  <a:pt x="4448278" y="0"/>
                </a:lnTo>
                <a:lnTo>
                  <a:pt x="4448278" y="6672417"/>
                </a:lnTo>
                <a:lnTo>
                  <a:pt x="0" y="6672417"/>
                </a:lnTo>
                <a:lnTo>
                  <a:pt x="0" y="0"/>
                </a:lnTo>
                <a:close/>
              </a:path>
            </a:pathLst>
          </a:custGeom>
          <a:blipFill>
            <a:blip r:embed="rId2"/>
            <a:stretch>
              <a:fillRect l="0" t="0" r="0" b="0"/>
            </a:stretch>
          </a:blipFill>
        </p:spPr>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363371"/>
                </a:solidFill>
                <a:latin typeface="Arial Bold"/>
                <a:ea typeface="Arial Bold"/>
                <a:cs typeface="Arial Bold"/>
                <a:sym typeface="Arial Bold"/>
              </a:rPr>
              <a:t>Marie-Hélène Lefaucheux, 1904-1964</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336 (Artefact, 2nd Edition)</a:t>
            </a:r>
          </a:p>
        </p:txBody>
      </p:sp>
      <p:sp>
        <p:nvSpPr>
          <p:cNvPr name="TextBox 7" id="7"/>
          <p:cNvSpPr txBox="true"/>
          <p:nvPr/>
        </p:nvSpPr>
        <p:spPr>
          <a:xfrm rot="0">
            <a:off x="1028700" y="2130424"/>
            <a:ext cx="15609955" cy="21336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Explain the term the Blitz.</a:t>
            </a:r>
          </a:p>
          <a:p>
            <a:pPr algn="l" marL="647697" indent="-323848" lvl="1">
              <a:lnSpc>
                <a:spcPts val="4199"/>
              </a:lnSpc>
              <a:buAutoNum type="arabicPeriod" startAt="1"/>
            </a:pPr>
            <a:r>
              <a:rPr lang="en-US" sz="2999">
                <a:solidFill>
                  <a:srgbClr val="0DA33B"/>
                </a:solidFill>
                <a:latin typeface="Arial"/>
                <a:ea typeface="Arial"/>
                <a:cs typeface="Arial"/>
                <a:sym typeface="Arial"/>
              </a:rPr>
              <a:t>Describe what life was life for people living in wartime Britain.</a:t>
            </a:r>
          </a:p>
          <a:p>
            <a:pPr algn="l" marL="647697" indent="-323848" lvl="1">
              <a:lnSpc>
                <a:spcPts val="4199"/>
              </a:lnSpc>
              <a:buAutoNum type="arabicPeriod" startAt="1"/>
            </a:pPr>
            <a:r>
              <a:rPr lang="en-US" sz="2999">
                <a:solidFill>
                  <a:srgbClr val="0DA33B"/>
                </a:solidFill>
                <a:latin typeface="Arial"/>
                <a:ea typeface="Arial"/>
                <a:cs typeface="Arial"/>
                <a:sym typeface="Arial"/>
              </a:rPr>
              <a:t>What was Vichy France?</a:t>
            </a:r>
          </a:p>
          <a:p>
            <a:pPr algn="l" marL="647697" indent="-323848" lvl="1">
              <a:lnSpc>
                <a:spcPts val="4199"/>
              </a:lnSpc>
              <a:buAutoNum type="arabicPeriod" startAt="1"/>
            </a:pPr>
            <a:r>
              <a:rPr lang="en-US" sz="2999">
                <a:solidFill>
                  <a:srgbClr val="0DA33B"/>
                </a:solidFill>
                <a:latin typeface="Arial"/>
                <a:ea typeface="Arial"/>
                <a:cs typeface="Arial"/>
                <a:sym typeface="Arial"/>
              </a:rPr>
              <a:t>Describe what life was life for people living in occupied France.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363371"/>
                </a:solidFill>
                <a:latin typeface="Arial Bold"/>
                <a:ea typeface="Arial Bold"/>
                <a:cs typeface="Arial Bold"/>
                <a:sym typeface="Arial Bold"/>
              </a:rPr>
              <a:t>25.5: THE END OF THE WAR AND ITS LEGACY</a:t>
            </a:r>
          </a:p>
        </p:txBody>
      </p:sp>
      <p:sp>
        <p:nvSpPr>
          <p:cNvPr name="TextBox 4" id="4"/>
          <p:cNvSpPr txBox="true"/>
          <p:nvPr/>
        </p:nvSpPr>
        <p:spPr>
          <a:xfrm rot="0">
            <a:off x="351801" y="3997635"/>
            <a:ext cx="17584398" cy="815975"/>
          </a:xfrm>
          <a:prstGeom prst="rect">
            <a:avLst/>
          </a:prstGeom>
        </p:spPr>
        <p:txBody>
          <a:bodyPr anchor="t" rtlCol="false" tIns="0" lIns="0" bIns="0" rIns="0">
            <a:spAutoFit/>
          </a:bodyPr>
          <a:lstStyle/>
          <a:p>
            <a:pPr algn="ctr">
              <a:lnSpc>
                <a:spcPts val="6325"/>
              </a:lnSpc>
            </a:pPr>
            <a:r>
              <a:rPr lang="en-US" sz="5500" spc="1650">
                <a:solidFill>
                  <a:srgbClr val="FFFFFF"/>
                </a:solidFill>
                <a:latin typeface="Daydream"/>
                <a:ea typeface="Daydream"/>
                <a:cs typeface="Daydream"/>
                <a:sym typeface="Daydream"/>
              </a:rPr>
              <a:t>25.5: the end of the war and its legacy</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Hitler's Main Aims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Treaty of Versailles </a:t>
            </a:r>
            <a:r>
              <a:rPr lang="en-US" sz="3000">
                <a:solidFill>
                  <a:srgbClr val="000000"/>
                </a:solidFill>
                <a:latin typeface="Arial"/>
                <a:ea typeface="Arial"/>
                <a:cs typeface="Arial"/>
                <a:sym typeface="Arial"/>
              </a:rPr>
              <a:t>had weakened Germany terribly. Its restrictions were unacceptable to Hitler, and he planned to defy them and reclaim Germany's power and territory by:</a:t>
            </a:r>
          </a:p>
          <a:p>
            <a:pPr algn="l" marL="647702" indent="-323851" lvl="1">
              <a:lnSpc>
                <a:spcPts val="4200"/>
              </a:lnSpc>
              <a:buFont typeface="Arial"/>
              <a:buChar char="•"/>
            </a:pPr>
            <a:r>
              <a:rPr lang="en-US" sz="3000">
                <a:solidFill>
                  <a:srgbClr val="000000"/>
                </a:solidFill>
                <a:latin typeface="Arial"/>
                <a:ea typeface="Arial"/>
                <a:cs typeface="Arial"/>
                <a:sym typeface="Arial"/>
              </a:rPr>
              <a:t>Rebuilding the German army and navy</a:t>
            </a:r>
          </a:p>
          <a:p>
            <a:pPr algn="l" marL="647702" indent="-323851" lvl="1">
              <a:lnSpc>
                <a:spcPts val="4200"/>
              </a:lnSpc>
              <a:buFont typeface="Arial"/>
              <a:buChar char="•"/>
            </a:pPr>
            <a:r>
              <a:rPr lang="en-US" sz="3000">
                <a:solidFill>
                  <a:srgbClr val="000000"/>
                </a:solidFill>
                <a:latin typeface="Arial"/>
                <a:ea typeface="Arial"/>
                <a:cs typeface="Arial"/>
                <a:sym typeface="Arial"/>
              </a:rPr>
              <a:t>Re-occupy the Rhineland</a:t>
            </a:r>
          </a:p>
          <a:p>
            <a:pPr algn="l" marL="647702" indent="-323851" lvl="1">
              <a:lnSpc>
                <a:spcPts val="4200"/>
              </a:lnSpc>
              <a:buFont typeface="Arial"/>
              <a:buChar char="•"/>
            </a:pPr>
            <a:r>
              <a:rPr lang="en-US" sz="3000">
                <a:solidFill>
                  <a:srgbClr val="000000"/>
                </a:solidFill>
                <a:latin typeface="Arial"/>
                <a:ea typeface="Arial"/>
                <a:cs typeface="Arial"/>
                <a:sym typeface="Arial"/>
              </a:rPr>
              <a:t>Regaining the territory lost after World War I</a:t>
            </a:r>
          </a:p>
          <a:p>
            <a:pPr algn="l" marL="647702" indent="-323851" lvl="1">
              <a:lnSpc>
                <a:spcPts val="4200"/>
              </a:lnSpc>
              <a:buFont typeface="Arial"/>
              <a:buChar char="•"/>
            </a:pPr>
            <a:r>
              <a:rPr lang="en-US" sz="3000">
                <a:solidFill>
                  <a:srgbClr val="000000"/>
                </a:solidFill>
                <a:latin typeface="Arial"/>
                <a:ea typeface="Arial"/>
                <a:cs typeface="Arial"/>
                <a:sym typeface="Arial"/>
              </a:rPr>
              <a:t>Expanding further into a 'greater Germany' by uniting all German speakers under a policy called </a:t>
            </a:r>
            <a:r>
              <a:rPr lang="en-US" b="true" sz="3000">
                <a:solidFill>
                  <a:srgbClr val="000000"/>
                </a:solidFill>
                <a:latin typeface="Arial Bold"/>
                <a:ea typeface="Arial Bold"/>
                <a:cs typeface="Arial Bold"/>
                <a:sym typeface="Arial Bold"/>
              </a:rPr>
              <a:t>Lebensraum</a:t>
            </a:r>
            <a:r>
              <a:rPr lang="en-US" sz="3000">
                <a:solidFill>
                  <a:srgbClr val="000000"/>
                </a:solidFill>
                <a:latin typeface="Arial"/>
                <a:ea typeface="Arial"/>
                <a:cs typeface="Arial"/>
                <a:sym typeface="Arial"/>
              </a:rPr>
              <a:t>. This German Empire would be known as </a:t>
            </a:r>
            <a:r>
              <a:rPr lang="en-US" b="true" sz="3000">
                <a:solidFill>
                  <a:srgbClr val="000000"/>
                </a:solidFill>
                <a:latin typeface="Arial Bold"/>
                <a:ea typeface="Arial Bold"/>
                <a:cs typeface="Arial Bold"/>
                <a:sym typeface="Arial Bold"/>
              </a:rPr>
              <a:t>the Third Reich</a:t>
            </a:r>
            <a:r>
              <a:rPr lang="en-US" sz="3000">
                <a:solidFill>
                  <a:srgbClr val="000000"/>
                </a:solidFill>
                <a:latin typeface="Arial"/>
                <a:ea typeface="Arial"/>
                <a:cs typeface="Arial"/>
                <a:sym typeface="Arial"/>
              </a:rPr>
              <a:t>, or 'third regime or empire'.</a:t>
            </a:r>
          </a:p>
          <a:p>
            <a:pPr algn="l">
              <a:lnSpc>
                <a:spcPts val="4200"/>
              </a:lnSpc>
            </a:pPr>
            <a:r>
              <a:rPr lang="en-US" sz="3000">
                <a:solidFill>
                  <a:srgbClr val="000000"/>
                </a:solidFill>
                <a:latin typeface="Arial"/>
                <a:ea typeface="Arial"/>
                <a:cs typeface="Arial"/>
                <a:sym typeface="Arial"/>
              </a:rPr>
              <a:t>Hitler knew that Britain and France would be anxious to avoid another war. Nor was Germany strong enough - yet. He was careful to only push a little at a time. </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end of World War II</a:t>
            </a:r>
          </a:p>
        </p:txBody>
      </p:sp>
      <p:sp>
        <p:nvSpPr>
          <p:cNvPr name="TextBox 7" id="7"/>
          <p:cNvSpPr txBox="true"/>
          <p:nvPr/>
        </p:nvSpPr>
        <p:spPr>
          <a:xfrm rot="0">
            <a:off x="1028700" y="2139949"/>
            <a:ext cx="8607354"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By 1945, major German cities such as Berlin and Dresden had been destroyed. German soldiers were still fighting but were unable to halt the Russian and Allied troops. The Allies took Paris and continued from the West while Russian troops advanced from the East.</a:t>
            </a:r>
          </a:p>
          <a:p>
            <a:pPr algn="l">
              <a:lnSpc>
                <a:spcPts val="3500"/>
              </a:lnSpc>
            </a:pPr>
            <a:r>
              <a:rPr lang="en-US" sz="2500">
                <a:solidFill>
                  <a:srgbClr val="000000"/>
                </a:solidFill>
                <a:latin typeface="Arial"/>
                <a:ea typeface="Arial"/>
                <a:cs typeface="Arial"/>
                <a:sym typeface="Arial"/>
              </a:rPr>
              <a:t>Hitler made one last stand in Eastern France with </a:t>
            </a:r>
            <a:r>
              <a:rPr lang="en-US" sz="2500" b="true">
                <a:solidFill>
                  <a:srgbClr val="000000"/>
                </a:solidFill>
                <a:latin typeface="Arial Bold"/>
                <a:ea typeface="Arial Bold"/>
                <a:cs typeface="Arial Bold"/>
                <a:sym typeface="Arial Bold"/>
              </a:rPr>
              <a:t>the Battle of the Bulge</a:t>
            </a:r>
            <a:r>
              <a:rPr lang="en-US" sz="2500">
                <a:solidFill>
                  <a:srgbClr val="000000"/>
                </a:solidFill>
                <a:latin typeface="Arial"/>
                <a:ea typeface="Arial"/>
                <a:cs typeface="Arial"/>
                <a:sym typeface="Arial"/>
              </a:rPr>
              <a:t> but this too failed to halt the Allied advances. In March 1945, the Allies crossed the River Rhine in Western Germany. </a:t>
            </a:r>
          </a:p>
          <a:p>
            <a:pPr algn="l">
              <a:lnSpc>
                <a:spcPts val="3500"/>
              </a:lnSpc>
            </a:pPr>
            <a:r>
              <a:rPr lang="en-US" sz="2500">
                <a:solidFill>
                  <a:srgbClr val="000000"/>
                </a:solidFill>
                <a:latin typeface="Arial"/>
                <a:ea typeface="Arial"/>
                <a:cs typeface="Arial"/>
                <a:sym typeface="Arial"/>
              </a:rPr>
              <a:t>The USSR began to attack Berlin. Hitler and his wife Eva Braun committed suicide on the 30th April 1945 in his bunker when the Red Army was just streets away. He was succeeded by Admiral Dönitz, who surrendered. </a:t>
            </a:r>
            <a:r>
              <a:rPr lang="en-US" sz="2500" b="true">
                <a:solidFill>
                  <a:srgbClr val="000000"/>
                </a:solidFill>
                <a:latin typeface="Arial Bold"/>
                <a:ea typeface="Arial Bold"/>
                <a:cs typeface="Arial Bold"/>
                <a:sym typeface="Arial Bold"/>
              </a:rPr>
              <a:t>Victory in Europe Day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VE Day</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is celebrated on the </a:t>
            </a:r>
            <a:r>
              <a:rPr lang="en-US" sz="2500" b="true">
                <a:solidFill>
                  <a:srgbClr val="000000"/>
                </a:solidFill>
                <a:latin typeface="Arial Bold"/>
                <a:ea typeface="Arial Bold"/>
                <a:cs typeface="Arial Bold"/>
                <a:sym typeface="Arial Bold"/>
              </a:rPr>
              <a:t>8th May 1945</a:t>
            </a:r>
            <a:r>
              <a:rPr lang="en-US" sz="2500">
                <a:solidFill>
                  <a:srgbClr val="000000"/>
                </a:solidFill>
                <a:latin typeface="Arial"/>
                <a:ea typeface="Arial"/>
                <a:cs typeface="Arial"/>
                <a:sym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9636054" y="2843018"/>
            <a:ext cx="7303206" cy="4600965"/>
          </a:xfrm>
          <a:custGeom>
            <a:avLst/>
            <a:gdLst/>
            <a:ahLst/>
            <a:cxnLst/>
            <a:rect r="r" b="b" t="t" l="l"/>
            <a:pathLst>
              <a:path h="4600965" w="7303206">
                <a:moveTo>
                  <a:pt x="0" y="0"/>
                </a:moveTo>
                <a:lnTo>
                  <a:pt x="7303206" y="0"/>
                </a:lnTo>
                <a:lnTo>
                  <a:pt x="7303206" y="4600964"/>
                </a:lnTo>
                <a:lnTo>
                  <a:pt x="0" y="4600964"/>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1028700" y="2457450"/>
          <a:ext cx="15609955" cy="6353175"/>
        </p:xfrm>
        <a:graphic>
          <a:graphicData uri="http://schemas.openxmlformats.org/drawingml/2006/table">
            <a:tbl>
              <a:tblPr/>
              <a:tblGrid>
                <a:gridCol w="15609955"/>
              </a:tblGrid>
              <a:tr h="1025324">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Reasons why the Allies were victorious</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191919"/>
                    </a:solidFill>
                  </a:tcPr>
                </a:tc>
              </a:tr>
              <a:tr h="1226556">
                <a:tc>
                  <a:txBody>
                    <a:bodyPr anchor="t" rtlCol="false"/>
                    <a:lstStyle/>
                    <a:p>
                      <a:pPr algn="ctr">
                        <a:lnSpc>
                          <a:spcPts val="3499"/>
                        </a:lnSpc>
                        <a:defRPr/>
                      </a:pPr>
                      <a:r>
                        <a:rPr lang="en-US" sz="2499">
                          <a:solidFill>
                            <a:srgbClr val="000000"/>
                          </a:solidFill>
                          <a:latin typeface="Arial"/>
                          <a:ea typeface="Arial"/>
                          <a:cs typeface="Arial"/>
                          <a:sym typeface="Arial"/>
                        </a:rPr>
                        <a:t>The alliance of the 'Big Three' - Britain, the US and the USSR - meant they had more troops, weapons and equipment. </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ea typeface="Arial"/>
                          <a:cs typeface="Arial"/>
                          <a:sym typeface="Arial"/>
                        </a:rPr>
                        <a:t>Germany was weakened as it was fighting a two-front war.</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ea typeface="Arial"/>
                          <a:cs typeface="Arial"/>
                          <a:sym typeface="Arial"/>
                        </a:rPr>
                        <a:t>The Allies gained control of the air.</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ea typeface="Arial"/>
                          <a:cs typeface="Arial"/>
                          <a:sym typeface="Arial"/>
                        </a:rPr>
                        <a:t>The Red Army defeated the Germany army on land.</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25324">
                <a:tc>
                  <a:txBody>
                    <a:bodyPr anchor="t" rtlCol="false"/>
                    <a:lstStyle/>
                    <a:p>
                      <a:pPr algn="ctr">
                        <a:lnSpc>
                          <a:spcPts val="3499"/>
                        </a:lnSpc>
                        <a:defRPr/>
                      </a:pPr>
                      <a:r>
                        <a:rPr lang="en-US" sz="2499">
                          <a:solidFill>
                            <a:srgbClr val="000000"/>
                          </a:solidFill>
                          <a:latin typeface="Arial"/>
                          <a:ea typeface="Arial"/>
                          <a:cs typeface="Arial"/>
                          <a:sym typeface="Arial"/>
                        </a:rPr>
                        <a:t>Hitler sacked many of his advisors and interfered too much in Germany's military tactics. </a:t>
                      </a:r>
                      <a:endParaRPr lang="en-US" sz="1100"/>
                    </a:p>
                  </a:txBody>
                  <a:tcPr marL="142875" marR="142875" marT="142875" marB="14287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end of World War II</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Atomic Bombings of Japan</a:t>
            </a:r>
          </a:p>
        </p:txBody>
      </p:sp>
      <p:sp>
        <p:nvSpPr>
          <p:cNvPr name="TextBox 7" id="7"/>
          <p:cNvSpPr txBox="true"/>
          <p:nvPr/>
        </p:nvSpPr>
        <p:spPr>
          <a:xfrm rot="0">
            <a:off x="1028700" y="2139949"/>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Japanese </a:t>
            </a:r>
            <a:r>
              <a:rPr lang="en-US" sz="2500" b="true">
                <a:solidFill>
                  <a:srgbClr val="000000"/>
                </a:solidFill>
                <a:latin typeface="Arial Bold"/>
                <a:ea typeface="Arial Bold"/>
                <a:cs typeface="Arial Bold"/>
                <a:sym typeface="Arial Bold"/>
              </a:rPr>
              <a:t>Kamikaze </a:t>
            </a:r>
            <a:r>
              <a:rPr lang="en-US" sz="2500">
                <a:solidFill>
                  <a:srgbClr val="000000"/>
                </a:solidFill>
                <a:latin typeface="Arial"/>
                <a:ea typeface="Arial"/>
                <a:cs typeface="Arial"/>
                <a:sym typeface="Arial"/>
              </a:rPr>
              <a:t>pilots continued bombing US aircraft carriers and killing US troops in their thousands. </a:t>
            </a:r>
            <a:r>
              <a:rPr lang="en-US" sz="2500">
                <a:solidFill>
                  <a:srgbClr val="000000"/>
                </a:solidFill>
                <a:latin typeface="Arial"/>
                <a:ea typeface="Arial"/>
                <a:cs typeface="Arial"/>
                <a:sym typeface="Arial"/>
              </a:rPr>
              <a:t>President Roosevelt died on the 12th April 1945 and was replaced by Harry Truman who decided to attack Japan to force their surrender. On the 6th August 1945 the first Atomic Bomb was dropped on the city of Hiroshima, killing 80,000 people. Three days later another was dropped on Nagasaki, killing 40,000 (thousands more would die later from radiation poisoning). Japan surrendered on the 15th August 1945, now known as Victory over Japan Day.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1061723" y="4810124"/>
            <a:ext cx="7771954" cy="4915187"/>
          </a:xfrm>
          <a:custGeom>
            <a:avLst/>
            <a:gdLst/>
            <a:ahLst/>
            <a:cxnLst/>
            <a:rect r="r" b="b" t="t" l="l"/>
            <a:pathLst>
              <a:path h="4915187" w="7771954">
                <a:moveTo>
                  <a:pt x="0" y="0"/>
                </a:moveTo>
                <a:lnTo>
                  <a:pt x="7771954" y="0"/>
                </a:lnTo>
                <a:lnTo>
                  <a:pt x="7771954" y="4915187"/>
                </a:lnTo>
                <a:lnTo>
                  <a:pt x="0" y="4915187"/>
                </a:lnTo>
                <a:lnTo>
                  <a:pt x="0" y="0"/>
                </a:lnTo>
                <a:close/>
              </a:path>
            </a:pathLst>
          </a:custGeom>
          <a:blipFill>
            <a:blip r:embed="rId2"/>
            <a:stretch>
              <a:fillRect l="0" t="0" r="0" b="-26595"/>
            </a:stretch>
          </a:blipFill>
        </p:spPr>
      </p:sp>
      <p:sp>
        <p:nvSpPr>
          <p:cNvPr name="Freeform 11" id="11"/>
          <p:cNvSpPr/>
          <p:nvPr/>
        </p:nvSpPr>
        <p:spPr>
          <a:xfrm flipH="false" flipV="false" rot="0">
            <a:off x="9908586" y="4810124"/>
            <a:ext cx="6160528" cy="4915187"/>
          </a:xfrm>
          <a:custGeom>
            <a:avLst/>
            <a:gdLst/>
            <a:ahLst/>
            <a:cxnLst/>
            <a:rect r="r" b="b" t="t" l="l"/>
            <a:pathLst>
              <a:path h="4915187" w="6160528">
                <a:moveTo>
                  <a:pt x="0" y="0"/>
                </a:moveTo>
                <a:lnTo>
                  <a:pt x="6160528" y="0"/>
                </a:lnTo>
                <a:lnTo>
                  <a:pt x="6160528" y="4915187"/>
                </a:lnTo>
                <a:lnTo>
                  <a:pt x="0" y="4915187"/>
                </a:lnTo>
                <a:lnTo>
                  <a:pt x="0" y="0"/>
                </a:lnTo>
                <a:close/>
              </a:path>
            </a:pathLst>
          </a:custGeom>
          <a:blipFill>
            <a:blip r:embed="rId3"/>
            <a:stretch>
              <a:fillRect l="0" t="0" r="0" b="0"/>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impact of World War II</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World War II had both immediate and long term consequences.</a:t>
            </a:r>
          </a:p>
          <a:p>
            <a:pPr algn="l" marL="539754" indent="-269877" lvl="1">
              <a:lnSpc>
                <a:spcPts val="3500"/>
              </a:lnSpc>
              <a:buFont typeface="Arial"/>
              <a:buChar char="•"/>
            </a:pPr>
            <a:r>
              <a:rPr lang="en-US" sz="2500">
                <a:solidFill>
                  <a:srgbClr val="000000"/>
                </a:solidFill>
                <a:latin typeface="Arial"/>
                <a:ea typeface="Arial"/>
                <a:cs typeface="Arial"/>
                <a:sym typeface="Arial"/>
              </a:rPr>
              <a:t>Fighting no longer had to be confined to particular areas, as in World War I. The new technology was </a:t>
            </a:r>
            <a:r>
              <a:rPr lang="en-US" b="true" sz="2500">
                <a:solidFill>
                  <a:srgbClr val="000000"/>
                </a:solidFill>
                <a:latin typeface="Arial Bold"/>
                <a:ea typeface="Arial Bold"/>
                <a:cs typeface="Arial Bold"/>
                <a:sym typeface="Arial Bold"/>
              </a:rPr>
              <a:t>highly mobile </a:t>
            </a:r>
            <a:r>
              <a:rPr lang="en-US" sz="2500">
                <a:solidFill>
                  <a:srgbClr val="000000"/>
                </a:solidFill>
                <a:latin typeface="Arial"/>
                <a:ea typeface="Arial"/>
                <a:cs typeface="Arial"/>
                <a:sym typeface="Arial"/>
              </a:rPr>
              <a:t>and so units and 'fronts' could move very rapidly. </a:t>
            </a:r>
          </a:p>
          <a:p>
            <a:pPr algn="l" marL="539754" indent="-269877" lvl="1">
              <a:lnSpc>
                <a:spcPts val="3500"/>
              </a:lnSpc>
              <a:buFont typeface="Arial"/>
              <a:buChar char="•"/>
            </a:pPr>
            <a:r>
              <a:rPr lang="en-US" sz="2500">
                <a:solidFill>
                  <a:srgbClr val="000000"/>
                </a:solidFill>
                <a:latin typeface="Arial"/>
                <a:ea typeface="Arial"/>
                <a:cs typeface="Arial"/>
                <a:sym typeface="Arial"/>
              </a:rPr>
              <a:t>War came to civilian populations in a way it never had before. While an estimated 7 million civilians died in World War I, this was dwarfed by the estimated </a:t>
            </a:r>
            <a:r>
              <a:rPr lang="en-US" b="true" sz="2500">
                <a:solidFill>
                  <a:srgbClr val="000000"/>
                </a:solidFill>
                <a:latin typeface="Arial Bold"/>
                <a:ea typeface="Arial Bold"/>
                <a:cs typeface="Arial Bold"/>
                <a:sym typeface="Arial Bold"/>
              </a:rPr>
              <a:t>38-55 million civilian deaths </a:t>
            </a:r>
            <a:r>
              <a:rPr lang="en-US" sz="2500">
                <a:solidFill>
                  <a:srgbClr val="000000"/>
                </a:solidFill>
                <a:latin typeface="Arial"/>
                <a:ea typeface="Arial"/>
                <a:cs typeface="Arial"/>
                <a:sym typeface="Arial"/>
              </a:rPr>
              <a:t>of World War II. </a:t>
            </a:r>
          </a:p>
          <a:p>
            <a:pPr algn="l" marL="539754" indent="-269877" lvl="1">
              <a:lnSpc>
                <a:spcPts val="3500"/>
              </a:lnSpc>
              <a:buFont typeface="Arial"/>
              <a:buChar char="•"/>
            </a:pPr>
            <a:r>
              <a:rPr lang="en-US" sz="2500">
                <a:solidFill>
                  <a:srgbClr val="000000"/>
                </a:solidFill>
                <a:latin typeface="Arial"/>
                <a:ea typeface="Arial"/>
                <a:cs typeface="Arial"/>
                <a:sym typeface="Arial"/>
              </a:rPr>
              <a:t>The technological advances by countries such as Britain and the USA made all the difference in their eventual defeat of the Axis powers. However, the destructive power of this technology was far greater than ever before: while World War I cost 10 million soldiers their lives, roughly 15-20 million soldiers died in World War II.</a:t>
            </a:r>
          </a:p>
          <a:p>
            <a:pPr algn="l" marL="539754" indent="-269877" lvl="1">
              <a:lnSpc>
                <a:spcPts val="3500"/>
              </a:lnSpc>
              <a:buFont typeface="Arial"/>
              <a:buChar char="•"/>
            </a:pPr>
            <a:r>
              <a:rPr lang="en-US" sz="2500">
                <a:solidFill>
                  <a:srgbClr val="000000"/>
                </a:solidFill>
                <a:latin typeface="Arial"/>
                <a:ea typeface="Arial"/>
                <a:cs typeface="Arial"/>
                <a:sym typeface="Arial"/>
              </a:rPr>
              <a:t>In total, over 60 million people died in World War II. As we have learned, most of those killed were civilians. Roughly 40 million more were displaced inside their own country or became refugees elsewhere. Many survivors had seen their homes destroyed, gone hungry, lost loved ones, or experienced terror and violence.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590535"/>
            <a:ext cx="16253460" cy="9105929"/>
          </a:xfrm>
          <a:custGeom>
            <a:avLst/>
            <a:gdLst/>
            <a:ahLst/>
            <a:cxnLst/>
            <a:rect r="r" b="b" t="t" l="l"/>
            <a:pathLst>
              <a:path h="9105929" w="16253460">
                <a:moveTo>
                  <a:pt x="0" y="0"/>
                </a:moveTo>
                <a:lnTo>
                  <a:pt x="16253460" y="0"/>
                </a:lnTo>
                <a:lnTo>
                  <a:pt x="16253460" y="9105930"/>
                </a:lnTo>
                <a:lnTo>
                  <a:pt x="0" y="9105930"/>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impact of World War II</a:t>
            </a:r>
          </a:p>
        </p:txBody>
      </p:sp>
      <p:sp>
        <p:nvSpPr>
          <p:cNvPr name="TextBox 7" id="7"/>
          <p:cNvSpPr txBox="true"/>
          <p:nvPr/>
        </p:nvSpPr>
        <p:spPr>
          <a:xfrm rot="0">
            <a:off x="1028700" y="2139949"/>
            <a:ext cx="9153256"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Many </a:t>
            </a:r>
            <a:r>
              <a:rPr lang="en-US" b="true" sz="2500">
                <a:solidFill>
                  <a:srgbClr val="000000"/>
                </a:solidFill>
                <a:latin typeface="Arial Bold"/>
                <a:ea typeface="Arial Bold"/>
                <a:cs typeface="Arial Bold"/>
                <a:sym typeface="Arial Bold"/>
              </a:rPr>
              <a:t>cities</a:t>
            </a:r>
            <a:r>
              <a:rPr lang="en-US" sz="2500">
                <a:solidFill>
                  <a:srgbClr val="000000"/>
                </a:solidFill>
                <a:latin typeface="Arial"/>
                <a:ea typeface="Arial"/>
                <a:cs typeface="Arial"/>
                <a:sym typeface="Arial"/>
              </a:rPr>
              <a:t>, such as Coventry, Warsaw, Dresden and Leningrad, </a:t>
            </a:r>
            <a:r>
              <a:rPr lang="en-US" b="true" sz="2500">
                <a:solidFill>
                  <a:srgbClr val="000000"/>
                </a:solidFill>
                <a:latin typeface="Arial Bold"/>
                <a:ea typeface="Arial Bold"/>
                <a:cs typeface="Arial Bold"/>
                <a:sym typeface="Arial Bold"/>
              </a:rPr>
              <a:t>were destroyed by bombing</a:t>
            </a:r>
            <a:r>
              <a:rPr lang="en-US" sz="2500">
                <a:solidFill>
                  <a:srgbClr val="000000"/>
                </a:solidFill>
                <a:latin typeface="Arial"/>
                <a:ea typeface="Arial"/>
                <a:cs typeface="Arial"/>
                <a:sym typeface="Arial"/>
              </a:rPr>
              <a:t>. Whole industries, vast areas of farmland, roads, railways, communication lines and so forth also had to be rebuilt. </a:t>
            </a:r>
          </a:p>
          <a:p>
            <a:pPr algn="l" marL="539754" indent="-269877" lvl="1">
              <a:lnSpc>
                <a:spcPts val="3500"/>
              </a:lnSpc>
              <a:buFont typeface="Arial"/>
              <a:buChar char="•"/>
            </a:pPr>
            <a:r>
              <a:rPr lang="en-US" sz="2500">
                <a:solidFill>
                  <a:srgbClr val="000000"/>
                </a:solidFill>
                <a:latin typeface="Arial"/>
                <a:ea typeface="Arial"/>
                <a:cs typeface="Arial"/>
                <a:sym typeface="Arial"/>
              </a:rPr>
              <a:t>The countries of Central and Eastern Europe came under </a:t>
            </a:r>
            <a:r>
              <a:rPr lang="en-US" b="true" sz="2500">
                <a:solidFill>
                  <a:srgbClr val="000000"/>
                </a:solidFill>
                <a:latin typeface="Arial Bold"/>
                <a:ea typeface="Arial Bold"/>
                <a:cs typeface="Arial Bold"/>
                <a:sym typeface="Arial Bold"/>
              </a:rPr>
              <a:t>USSR control </a:t>
            </a:r>
            <a:r>
              <a:rPr lang="en-US" sz="2500">
                <a:solidFill>
                  <a:srgbClr val="000000"/>
                </a:solidFill>
                <a:latin typeface="Arial"/>
                <a:ea typeface="Arial"/>
                <a:cs typeface="Arial"/>
                <a:sym typeface="Arial"/>
              </a:rPr>
              <a:t>and became </a:t>
            </a:r>
            <a:r>
              <a:rPr lang="en-US" b="true" sz="2500">
                <a:solidFill>
                  <a:srgbClr val="000000"/>
                </a:solidFill>
                <a:latin typeface="Arial Bold"/>
                <a:ea typeface="Arial Bold"/>
                <a:cs typeface="Arial Bold"/>
                <a:sym typeface="Arial Bold"/>
              </a:rPr>
              <a:t>communist</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Trials </a:t>
            </a:r>
            <a:r>
              <a:rPr lang="en-US" sz="2500">
                <a:solidFill>
                  <a:srgbClr val="000000"/>
                </a:solidFill>
                <a:latin typeface="Arial"/>
                <a:ea typeface="Arial"/>
                <a:cs typeface="Arial"/>
                <a:sym typeface="Arial"/>
              </a:rPr>
              <a:t>of Nazi war criminals took place in </a:t>
            </a:r>
            <a:r>
              <a:rPr lang="en-US" b="true" sz="2500">
                <a:solidFill>
                  <a:srgbClr val="000000"/>
                </a:solidFill>
                <a:latin typeface="Arial Bold"/>
                <a:ea typeface="Arial Bold"/>
                <a:cs typeface="Arial Bold"/>
                <a:sym typeface="Arial Bold"/>
              </a:rPr>
              <a:t>Nuremberg</a:t>
            </a:r>
            <a:r>
              <a:rPr lang="en-US" sz="2500">
                <a:solidFill>
                  <a:srgbClr val="000000"/>
                </a:solidFill>
                <a:latin typeface="Arial"/>
                <a:ea typeface="Arial"/>
                <a:cs typeface="Arial"/>
                <a:sym typeface="Arial"/>
              </a:rPr>
              <a:t>; some were executed. </a:t>
            </a:r>
          </a:p>
          <a:p>
            <a:pPr algn="l" marL="539754" indent="-269877" lvl="1">
              <a:lnSpc>
                <a:spcPts val="3500"/>
              </a:lnSpc>
              <a:buFont typeface="Arial"/>
              <a:buChar char="•"/>
            </a:pPr>
            <a:r>
              <a:rPr lang="en-US" sz="2500">
                <a:solidFill>
                  <a:srgbClr val="000000"/>
                </a:solidFill>
                <a:latin typeface="Arial"/>
                <a:ea typeface="Arial"/>
                <a:cs typeface="Arial"/>
                <a:sym typeface="Arial"/>
              </a:rPr>
              <a:t>The USA and the USSR were now the two most powerful countries, also known as </a:t>
            </a:r>
            <a:r>
              <a:rPr lang="en-US" b="true" sz="2500">
                <a:solidFill>
                  <a:srgbClr val="000000"/>
                </a:solidFill>
                <a:latin typeface="Arial Bold"/>
                <a:ea typeface="Arial Bold"/>
                <a:cs typeface="Arial Bold"/>
                <a:sym typeface="Arial Bold"/>
              </a:rPr>
              <a:t>superpowers</a:t>
            </a:r>
            <a:r>
              <a:rPr lang="en-US" sz="2500">
                <a:solidFill>
                  <a:srgbClr val="000000"/>
                </a:solidFill>
                <a:latin typeface="Arial"/>
                <a:ea typeface="Arial"/>
                <a:cs typeface="Arial"/>
                <a:sym typeface="Arial"/>
              </a:rPr>
              <a:t>, in the world. Tensions between the two developed into the Cold War.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Britain and France were weak after the war</a:t>
            </a:r>
            <a:r>
              <a:rPr lang="en-US" sz="2500">
                <a:solidFill>
                  <a:srgbClr val="000000"/>
                </a:solidFill>
                <a:latin typeface="Arial"/>
                <a:ea typeface="Arial"/>
                <a:cs typeface="Arial"/>
                <a:sym typeface="Arial"/>
              </a:rPr>
              <a:t>. Their colonies began to demand independence.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United Nations</a:t>
            </a:r>
            <a:r>
              <a:rPr lang="en-US" sz="2500">
                <a:solidFill>
                  <a:srgbClr val="000000"/>
                </a:solidFill>
                <a:latin typeface="Arial"/>
                <a:ea typeface="Arial"/>
                <a:cs typeface="Arial"/>
                <a:sym typeface="Arial"/>
              </a:rPr>
              <a:t> was established in 1945 to prevent another war. It replaced the League of Nations.</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EEC </a:t>
            </a:r>
            <a:r>
              <a:rPr lang="en-US" sz="2500">
                <a:solidFill>
                  <a:srgbClr val="000000"/>
                </a:solidFill>
                <a:latin typeface="Arial"/>
                <a:ea typeface="Arial"/>
                <a:cs typeface="Arial"/>
                <a:sym typeface="Arial"/>
              </a:rPr>
              <a:t>was set up in 1957 to encourage greater closeness and cooperation between European states.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10181956" y="3354926"/>
            <a:ext cx="6757304" cy="3577148"/>
          </a:xfrm>
          <a:custGeom>
            <a:avLst/>
            <a:gdLst/>
            <a:ahLst/>
            <a:cxnLst/>
            <a:rect r="r" b="b" t="t" l="l"/>
            <a:pathLst>
              <a:path h="3577148" w="6757304">
                <a:moveTo>
                  <a:pt x="0" y="0"/>
                </a:moveTo>
                <a:lnTo>
                  <a:pt x="6757304" y="0"/>
                </a:lnTo>
                <a:lnTo>
                  <a:pt x="6757304" y="3577148"/>
                </a:lnTo>
                <a:lnTo>
                  <a:pt x="0" y="3577148"/>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aphicFrame>
        <p:nvGraphicFramePr>
          <p:cNvPr name="Table 6" id="6"/>
          <p:cNvGraphicFramePr>
            <a:graphicFrameLocks noGrp="true"/>
          </p:cNvGraphicFramePr>
          <p:nvPr/>
        </p:nvGraphicFramePr>
        <p:xfrm>
          <a:off x="1028700" y="1098238"/>
          <a:ext cx="15609955" cy="7610944"/>
        </p:xfrm>
        <a:graphic>
          <a:graphicData uri="http://schemas.openxmlformats.org/drawingml/2006/table">
            <a:tbl>
              <a:tblPr/>
              <a:tblGrid>
                <a:gridCol w="7804977"/>
                <a:gridCol w="7804977"/>
              </a:tblGrid>
              <a:tr h="826619">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Immediate Impact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B661F8"/>
                    </a:solidFill>
                  </a:tcPr>
                </a:tc>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Long-Term Impact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B661F8"/>
                    </a:solidFill>
                  </a:tcPr>
                </a:tc>
              </a:tr>
              <a:tr h="938146">
                <a:tc>
                  <a:txBody>
                    <a:bodyPr anchor="t" rtlCol="false"/>
                    <a:lstStyle/>
                    <a:p>
                      <a:pPr algn="ctr">
                        <a:lnSpc>
                          <a:spcPts val="3499"/>
                        </a:lnSpc>
                        <a:defRPr/>
                      </a:pPr>
                      <a:r>
                        <a:rPr lang="en-US" sz="2499">
                          <a:solidFill>
                            <a:srgbClr val="000000"/>
                          </a:solidFill>
                          <a:latin typeface="Arial"/>
                          <a:ea typeface="Arial"/>
                          <a:cs typeface="Arial"/>
                          <a:sym typeface="Arial"/>
                        </a:rPr>
                        <a:t>Estimate 38-55 million civilian deaths</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The countries of Central and Eastern Europe came under USSR control and became communist.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938146">
                <a:tc>
                  <a:txBody>
                    <a:bodyPr anchor="t" rtlCol="false"/>
                    <a:lstStyle/>
                    <a:p>
                      <a:pPr algn="ctr">
                        <a:lnSpc>
                          <a:spcPts val="3499"/>
                        </a:lnSpc>
                        <a:defRPr/>
                      </a:pPr>
                      <a:r>
                        <a:rPr lang="en-US" sz="2499">
                          <a:solidFill>
                            <a:srgbClr val="000000"/>
                          </a:solidFill>
                          <a:latin typeface="Arial"/>
                          <a:ea typeface="Arial"/>
                          <a:cs typeface="Arial"/>
                          <a:sym typeface="Arial"/>
                        </a:rPr>
                        <a:t>15-20 million soldiers died in World War II.</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The USA and the USSR were now the two most powerful countries in the world.</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938146">
                <a:tc>
                  <a:txBody>
                    <a:bodyPr anchor="t" rtlCol="false"/>
                    <a:lstStyle/>
                    <a:p>
                      <a:pPr algn="ctr">
                        <a:lnSpc>
                          <a:spcPts val="3499"/>
                        </a:lnSpc>
                        <a:defRPr/>
                      </a:pPr>
                      <a:r>
                        <a:rPr lang="en-US" sz="2499">
                          <a:solidFill>
                            <a:srgbClr val="000000"/>
                          </a:solidFill>
                          <a:latin typeface="Arial"/>
                          <a:ea typeface="Arial"/>
                          <a:cs typeface="Arial"/>
                          <a:sym typeface="Arial"/>
                        </a:rPr>
                        <a:t>Roughly 40 million people were displaced inside their own country or became refugees elsewhere.</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Tensions between the US and USSR developed into the Cold War.</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26619">
                <a:tc>
                  <a:txBody>
                    <a:bodyPr anchor="t" rtlCol="false"/>
                    <a:lstStyle/>
                    <a:p>
                      <a:pPr algn="ctr">
                        <a:lnSpc>
                          <a:spcPts val="3499"/>
                        </a:lnSpc>
                        <a:defRPr/>
                      </a:pPr>
                      <a:r>
                        <a:rPr lang="en-US" sz="2499">
                          <a:solidFill>
                            <a:srgbClr val="000000"/>
                          </a:solidFill>
                          <a:latin typeface="Arial"/>
                          <a:ea typeface="Arial"/>
                          <a:cs typeface="Arial"/>
                          <a:sym typeface="Arial"/>
                        </a:rPr>
                        <a:t>Numerous cities were destroyed.</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Britain and France were weak after the war. </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1378501">
                <a:tc>
                  <a:txBody>
                    <a:bodyPr anchor="t" rtlCol="false"/>
                    <a:lstStyle/>
                    <a:p>
                      <a:pPr algn="ctr">
                        <a:lnSpc>
                          <a:spcPts val="3499"/>
                        </a:lnSpc>
                        <a:defRPr/>
                      </a:pPr>
                      <a:r>
                        <a:rPr lang="en-US" sz="2499">
                          <a:solidFill>
                            <a:srgbClr val="000000"/>
                          </a:solidFill>
                          <a:latin typeface="Arial"/>
                          <a:ea typeface="Arial"/>
                          <a:cs typeface="Arial"/>
                          <a:sym typeface="Arial"/>
                        </a:rPr>
                        <a:t>Whole industries, vast areas of farmland, roads, railways, communication lines and so forth also had to be rebuilt.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Colonies began to demand independence.</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938146">
                <a:tc>
                  <a:txBody>
                    <a:bodyPr anchor="t" rtlCol="false"/>
                    <a:lstStyle/>
                    <a:p>
                      <a:pPr algn="ctr">
                        <a:lnSpc>
                          <a:spcPts val="3499"/>
                        </a:lnSpc>
                        <a:defRPr/>
                      </a:pPr>
                      <a:r>
                        <a:rPr lang="en-US" sz="2499">
                          <a:solidFill>
                            <a:srgbClr val="000000"/>
                          </a:solidFill>
                          <a:latin typeface="Arial"/>
                          <a:ea typeface="Arial"/>
                          <a:cs typeface="Arial"/>
                          <a:sym typeface="Arial"/>
                        </a:rPr>
                        <a:t>Homes were destroyed; people went hungry, lost loved ones and/or experienced terror and violence.</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In 1945, the United Nations was established.</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26619">
                <a:tc>
                  <a:txBody>
                    <a:bodyPr anchor="t" rtlCol="false"/>
                    <a:lstStyle/>
                    <a:p>
                      <a:pPr algn="ctr">
                        <a:lnSpc>
                          <a:spcPts val="3499"/>
                        </a:lnSpc>
                        <a:defRPr/>
                      </a:pPr>
                      <a:r>
                        <a:rPr lang="en-US" sz="2499">
                          <a:solidFill>
                            <a:srgbClr val="000000"/>
                          </a:solidFill>
                          <a:latin typeface="Arial"/>
                          <a:ea typeface="Arial"/>
                          <a:cs typeface="Arial"/>
                          <a:sym typeface="Arial"/>
                        </a:rPr>
                        <a:t>Trials of Nazi war criminals took place in Nuremberg.</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In 1957, the EEC was set up. </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71762"/>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Winston Churchill, 1874-1965</a:t>
            </a:r>
          </a:p>
        </p:txBody>
      </p:sp>
      <p:sp>
        <p:nvSpPr>
          <p:cNvPr name="TextBox 7" id="7"/>
          <p:cNvSpPr txBox="true"/>
          <p:nvPr/>
        </p:nvSpPr>
        <p:spPr>
          <a:xfrm rot="0">
            <a:off x="5217121" y="1797336"/>
            <a:ext cx="11421534"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Winston Churchill was born at Blenheim Palace, England. He served in the British army until 1899 and then became a war correspondent. He published books on his experiences in Africa. In 1900, aged 26, Churchill was elected as a Conservative MP. However, four hears later he 'crossed the floor' and joined the Liberal Party. Leading up to World War I, he was the First Lord of the Admiralty. Churchill was one of the key figures who planned the failed Gallipoli campaign in 1915. He was on the British team during the Anglo-Irish Treaty 1921 negotiations and afterwards was supportive of the new Irish government. In 1924, he rejoined the Conservative Party and served as Chancellor of the Exchequer until 1929. Churchill was opposed to Home Rule in India and also to appeasement, which made him unpopular for a period of time. When World War II broke out, he was reappointed as First Lord of the Admiralty. When Chamberlain resigned, Churchill replaced him as Prime Minister until 1945. During World War II, he formed a strong relationship with President Franklin Roosevelt. Churchill's rousing speeches inspired the British people, especially during the Blitz in 1940 and 1941. After the war, he became a strong critic of Stalin. Church was Prime Minister again from 1951 to 1955. He won the Nobel Prize for Literature in 1953 and died in 1965 at the age of 90. </a:t>
            </a:r>
          </a:p>
        </p:txBody>
      </p:sp>
      <p:sp>
        <p:nvSpPr>
          <p:cNvPr name="Freeform 8" id="8"/>
          <p:cNvSpPr/>
          <p:nvPr/>
        </p:nvSpPr>
        <p:spPr>
          <a:xfrm flipH="false" flipV="false" rot="0">
            <a:off x="1028700" y="2672410"/>
            <a:ext cx="4052587" cy="4942179"/>
          </a:xfrm>
          <a:custGeom>
            <a:avLst/>
            <a:gdLst/>
            <a:ahLst/>
            <a:cxnLst/>
            <a:rect r="r" b="b" t="t" l="l"/>
            <a:pathLst>
              <a:path h="4942179" w="4052587">
                <a:moveTo>
                  <a:pt x="0" y="0"/>
                </a:moveTo>
                <a:lnTo>
                  <a:pt x="4052587" y="0"/>
                </a:lnTo>
                <a:lnTo>
                  <a:pt x="4052587" y="4942180"/>
                </a:lnTo>
                <a:lnTo>
                  <a:pt x="0" y="4942180"/>
                </a:lnTo>
                <a:lnTo>
                  <a:pt x="0" y="0"/>
                </a:lnTo>
                <a:close/>
              </a:path>
            </a:pathLst>
          </a:custGeom>
          <a:blipFill>
            <a:blip r:embed="rId2"/>
            <a:stretch>
              <a:fillRect l="0" t="0" r="0" b="0"/>
            </a:stretch>
          </a:blipFill>
        </p:spPr>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Freeform 6" id="6"/>
          <p:cNvSpPr/>
          <p:nvPr/>
        </p:nvSpPr>
        <p:spPr>
          <a:xfrm flipH="false" flipV="false" rot="0">
            <a:off x="11716859" y="2255018"/>
            <a:ext cx="5222401" cy="5776964"/>
          </a:xfrm>
          <a:custGeom>
            <a:avLst/>
            <a:gdLst/>
            <a:ahLst/>
            <a:cxnLst/>
            <a:rect r="r" b="b" t="t" l="l"/>
            <a:pathLst>
              <a:path h="5776964" w="5222401">
                <a:moveTo>
                  <a:pt x="0" y="0"/>
                </a:moveTo>
                <a:lnTo>
                  <a:pt x="5222401" y="0"/>
                </a:lnTo>
                <a:lnTo>
                  <a:pt x="5222401" y="5776964"/>
                </a:lnTo>
                <a:lnTo>
                  <a:pt x="0" y="5776964"/>
                </a:lnTo>
                <a:lnTo>
                  <a:pt x="0" y="0"/>
                </a:lnTo>
                <a:close/>
              </a:path>
            </a:pathLst>
          </a:custGeom>
          <a:blipFill>
            <a:blip r:embed="rId2"/>
            <a:stretch>
              <a:fillRect l="-89309" t="0" r="-11816" b="0"/>
            </a:stretch>
          </a:blipFill>
        </p:spPr>
      </p:sp>
      <p:sp>
        <p:nvSpPr>
          <p:cNvPr name="TextBox 7" id="7"/>
          <p:cNvSpPr txBox="true"/>
          <p:nvPr/>
        </p:nvSpPr>
        <p:spPr>
          <a:xfrm rot="0">
            <a:off x="1028700" y="1810708"/>
            <a:ext cx="10502417" cy="336232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On the 8th May 2020, leaders across Europe commemorated the 75th Anniversary of Victory in Europe Day. The then leaders of France and Germany, President Emmanuel Macron and Chancellor Angela Merkel, laid wreaths at small ceremonies, while the UK held a two-minute silence, and later an address by Queen Elizabeth II was broadcast. Other events were also held, but the commemorations were limited due to coronavirus lockdowns across Europe.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9" id="9"/>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b="true">
                <a:solidFill>
                  <a:srgbClr val="900000"/>
                </a:solidFill>
                <a:latin typeface="Arial Bold"/>
                <a:ea typeface="Arial Bold"/>
                <a:cs typeface="Arial Bold"/>
                <a:sym typeface="Arial Bold"/>
              </a:rPr>
              <a:t>Commemorating World War II</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1" id="11"/>
          <p:cNvSpPr/>
          <p:nvPr/>
        </p:nvSpPr>
        <p:spPr>
          <a:xfrm flipH="false" flipV="false" rot="0">
            <a:off x="1359025" y="5143500"/>
            <a:ext cx="10033984" cy="4660036"/>
          </a:xfrm>
          <a:custGeom>
            <a:avLst/>
            <a:gdLst/>
            <a:ahLst/>
            <a:cxnLst/>
            <a:rect r="r" b="b" t="t" l="l"/>
            <a:pathLst>
              <a:path h="4660036" w="10033984">
                <a:moveTo>
                  <a:pt x="0" y="0"/>
                </a:moveTo>
                <a:lnTo>
                  <a:pt x="10033984" y="0"/>
                </a:lnTo>
                <a:lnTo>
                  <a:pt x="10033984" y="4660036"/>
                </a:lnTo>
                <a:lnTo>
                  <a:pt x="0" y="4660036"/>
                </a:lnTo>
                <a:lnTo>
                  <a:pt x="0" y="0"/>
                </a:lnTo>
                <a:close/>
              </a:path>
            </a:pathLst>
          </a:custGeom>
          <a:blipFill>
            <a:blip r:embed="rId3"/>
            <a:stretch>
              <a:fillRect l="0" t="0" r="0" b="0"/>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900000"/>
                  </a:solidFill>
                  <a:latin typeface="Arial"/>
                  <a:ea typeface="Arial"/>
                  <a:cs typeface="Arial"/>
                  <a:sym typeface="Arial"/>
                </a:rPr>
                <a:t>@MsDoorley</a:t>
              </a:r>
            </a:p>
          </p:txBody>
        </p:sp>
      </p:gr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340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World War II draw to an end?</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Allies win the war?</a:t>
            </a:r>
          </a:p>
          <a:p>
            <a:pPr algn="l" marL="539749" indent="-269875" lvl="1">
              <a:lnSpc>
                <a:spcPts val="3499"/>
              </a:lnSpc>
              <a:buAutoNum type="arabicPeriod" startAt="1"/>
            </a:pPr>
            <a:r>
              <a:rPr lang="en-US" sz="2499">
                <a:solidFill>
                  <a:srgbClr val="0DA33B"/>
                </a:solidFill>
                <a:latin typeface="Arial"/>
                <a:ea typeface="Arial"/>
                <a:cs typeface="Arial"/>
                <a:sym typeface="Arial"/>
              </a:rPr>
              <a:t>Look at the graph on pg 338. What was the portion of civilian to military deaths in (a) Poland and (b) the USSR? Which country had the highest casualties?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World War II impact on (a) Germany; (b) Europe; (c) the US and USSR; (d) the wider world?</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two immediate impacts and two long-term impacts of World War II.</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Rebuilding the army and navy</a:t>
            </a:r>
          </a:p>
        </p:txBody>
      </p:sp>
      <p:sp>
        <p:nvSpPr>
          <p:cNvPr name="TextBox 7" id="7"/>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Treaty had restricted the German Army to 100,000 men and banned it from having an airforce, tanks or submarines. In 1933, Hitler withdrew Germany from the League of Nations.</a:t>
            </a:r>
          </a:p>
          <a:p>
            <a:pPr algn="l">
              <a:lnSpc>
                <a:spcPts val="3500"/>
              </a:lnSpc>
            </a:pPr>
            <a:r>
              <a:rPr lang="en-US" sz="2500">
                <a:solidFill>
                  <a:srgbClr val="000000"/>
                </a:solidFill>
                <a:latin typeface="Arial"/>
                <a:ea typeface="Arial"/>
                <a:cs typeface="Arial"/>
                <a:sym typeface="Arial"/>
              </a:rPr>
              <a:t>In </a:t>
            </a:r>
            <a:r>
              <a:rPr lang="en-US" sz="2500">
                <a:solidFill>
                  <a:srgbClr val="000000"/>
                </a:solidFill>
                <a:latin typeface="Arial"/>
                <a:ea typeface="Arial"/>
                <a:cs typeface="Arial"/>
                <a:sym typeface="Arial"/>
              </a:rPr>
              <a:t>1935, </a:t>
            </a:r>
            <a:r>
              <a:rPr lang="en-US" sz="2500" b="true">
                <a:solidFill>
                  <a:srgbClr val="000000"/>
                </a:solidFill>
                <a:latin typeface="Arial Bold"/>
                <a:ea typeface="Arial Bold"/>
                <a:cs typeface="Arial Bold"/>
                <a:sym typeface="Arial Bold"/>
              </a:rPr>
              <a:t>the Anglo-German Naval Agreement</a:t>
            </a:r>
            <a:r>
              <a:rPr lang="en-US" sz="2500">
                <a:solidFill>
                  <a:srgbClr val="000000"/>
                </a:solidFill>
                <a:latin typeface="Arial"/>
                <a:ea typeface="Arial"/>
                <a:cs typeface="Arial"/>
                <a:sym typeface="Arial"/>
              </a:rPr>
              <a:t> was signed, regulating the size of the Germany navy in relation to the British navy. The British had made this agreement without consulting France or Italy and it actually granted Germany the right to expand its navy beyond the limits set by the Treaty of Versailles. This gave Hitler confidence. </a:t>
            </a:r>
          </a:p>
          <a:p>
            <a:pPr algn="l">
              <a:lnSpc>
                <a:spcPts val="3500"/>
              </a:lnSpc>
            </a:pPr>
            <a:r>
              <a:rPr lang="en-US" sz="2500">
                <a:solidFill>
                  <a:srgbClr val="000000"/>
                </a:solidFill>
                <a:latin typeface="Arial"/>
                <a:ea typeface="Arial"/>
                <a:cs typeface="Arial"/>
                <a:sym typeface="Arial"/>
              </a:rPr>
              <a:t>In the same year, Germany reintroduced </a:t>
            </a:r>
            <a:r>
              <a:rPr lang="en-US" sz="2500" b="true">
                <a:solidFill>
                  <a:srgbClr val="000000"/>
                </a:solidFill>
                <a:latin typeface="Arial Bold"/>
                <a:ea typeface="Arial Bold"/>
                <a:cs typeface="Arial Bold"/>
                <a:sym typeface="Arial Bold"/>
              </a:rPr>
              <a:t>conscription </a:t>
            </a:r>
            <a:r>
              <a:rPr lang="en-US" sz="2500">
                <a:solidFill>
                  <a:srgbClr val="000000"/>
                </a:solidFill>
                <a:latin typeface="Arial"/>
                <a:ea typeface="Arial"/>
                <a:cs typeface="Arial"/>
                <a:sym typeface="Arial"/>
              </a:rPr>
              <a:t>and soon the army numbers had grown to </a:t>
            </a:r>
            <a:r>
              <a:rPr lang="en-US" sz="2500">
                <a:solidFill>
                  <a:srgbClr val="000000"/>
                </a:solidFill>
                <a:latin typeface="Arial"/>
                <a:ea typeface="Arial"/>
                <a:cs typeface="Arial"/>
                <a:sym typeface="Arial"/>
              </a:rPr>
              <a:t>100,000, far beyond its Treaty limits. Hitler then increased the size of the navy and created an airforce, called the </a:t>
            </a:r>
            <a:r>
              <a:rPr lang="en-US" sz="2500" b="true">
                <a:solidFill>
                  <a:srgbClr val="000000"/>
                </a:solidFill>
                <a:latin typeface="Arial Bold"/>
                <a:ea typeface="Arial Bold"/>
                <a:cs typeface="Arial Bold"/>
                <a:sym typeface="Arial Bold"/>
              </a:rPr>
              <a:t>Luftwaffe</a:t>
            </a:r>
            <a:r>
              <a:rPr lang="en-US" sz="2500">
                <a:solidFill>
                  <a:srgbClr val="000000"/>
                </a:solidFill>
                <a:latin typeface="Arial"/>
                <a:ea typeface="Arial"/>
                <a:cs typeface="Arial"/>
                <a:sym typeface="Arial"/>
              </a:rPr>
              <a:t>. No steps were taken by Britain or France to halt Germany's dramatic military growth.</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5784176" y="6124574"/>
            <a:ext cx="6719649" cy="3600737"/>
          </a:xfrm>
          <a:custGeom>
            <a:avLst/>
            <a:gdLst/>
            <a:ahLst/>
            <a:cxnLst/>
            <a:rect r="r" b="b" t="t" l="l"/>
            <a:pathLst>
              <a:path h="3600737" w="6719649">
                <a:moveTo>
                  <a:pt x="0" y="0"/>
                </a:moveTo>
                <a:lnTo>
                  <a:pt x="6719648" y="0"/>
                </a:lnTo>
                <a:lnTo>
                  <a:pt x="6719648" y="3600737"/>
                </a:lnTo>
                <a:lnTo>
                  <a:pt x="0" y="3600737"/>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spc="225">
                <a:solidFill>
                  <a:srgbClr val="363371"/>
                </a:solidFill>
                <a:latin typeface="Arial Bold"/>
                <a:ea typeface="Arial Bold"/>
                <a:cs typeface="Arial Bold"/>
                <a:sym typeface="Arial Bold"/>
              </a:rPr>
              <a:t>25.6: TECHNOGICAL CHANGE - A NEW KIND OF WAR</a:t>
            </a:r>
          </a:p>
        </p:txBody>
      </p:sp>
      <p:sp>
        <p:nvSpPr>
          <p:cNvPr name="TextBox 4" id="4"/>
          <p:cNvSpPr txBox="true"/>
          <p:nvPr/>
        </p:nvSpPr>
        <p:spPr>
          <a:xfrm rot="0">
            <a:off x="175900" y="4027797"/>
            <a:ext cx="17936199"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25.6: technogical change - a new kind of war</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492952"/>
            <a:ext cx="15609955"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Advances in Wartime Technology</a:t>
            </a:r>
          </a:p>
        </p:txBody>
      </p:sp>
      <p:sp>
        <p:nvSpPr>
          <p:cNvPr name="TextBox 7" id="7"/>
          <p:cNvSpPr txBox="true"/>
          <p:nvPr/>
        </p:nvSpPr>
        <p:spPr>
          <a:xfrm rot="0">
            <a:off x="1028700" y="3488560"/>
            <a:ext cx="7804977" cy="39846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Better </a:t>
            </a:r>
            <a:r>
              <a:rPr lang="en-US" b="true" sz="2500">
                <a:solidFill>
                  <a:srgbClr val="000000"/>
                </a:solidFill>
                <a:latin typeface="Arial Bold"/>
                <a:ea typeface="Arial Bold"/>
                <a:cs typeface="Arial Bold"/>
                <a:sym typeface="Arial Bold"/>
              </a:rPr>
              <a:t>submarines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torpedoes </a:t>
            </a:r>
            <a:r>
              <a:rPr lang="en-US" sz="2500">
                <a:solidFill>
                  <a:srgbClr val="000000"/>
                </a:solidFill>
                <a:latin typeface="Arial"/>
                <a:ea typeface="Arial"/>
                <a:cs typeface="Arial"/>
                <a:sym typeface="Arial"/>
              </a:rPr>
              <a:t>were developed and research went into anti-submarine technology - most importantly </a:t>
            </a:r>
            <a:r>
              <a:rPr lang="en-US" b="true" sz="2500">
                <a:solidFill>
                  <a:srgbClr val="000000"/>
                </a:solidFill>
                <a:latin typeface="Arial Bold"/>
                <a:ea typeface="Arial Bold"/>
                <a:cs typeface="Arial Bold"/>
                <a:sym typeface="Arial Bold"/>
              </a:rPr>
              <a:t>ASCID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sonar</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radar</a:t>
            </a:r>
            <a:r>
              <a:rPr lang="en-US" sz="2500">
                <a:solidFill>
                  <a:srgbClr val="000000"/>
                </a:solidFill>
                <a:latin typeface="Arial"/>
                <a:ea typeface="Arial"/>
                <a:cs typeface="Arial"/>
                <a:sym typeface="Arial"/>
              </a:rPr>
              <a:t>, so that ships could scan the ocean for hidden threats.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Aircraft carriers</a:t>
            </a:r>
            <a:r>
              <a:rPr lang="en-US" sz="2500">
                <a:solidFill>
                  <a:srgbClr val="000000"/>
                </a:solidFill>
                <a:latin typeface="Arial"/>
                <a:ea typeface="Arial"/>
                <a:cs typeface="Arial"/>
                <a:sym typeface="Arial"/>
              </a:rPr>
              <a:t> helped to control the seas. They were seagoing air bases with a flight deck and facilities for carrying, arming, deploying and recovering aircraft.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0" id="10"/>
          <p:cNvSpPr txBox="true"/>
          <p:nvPr/>
        </p:nvSpPr>
        <p:spPr>
          <a:xfrm rot="0">
            <a:off x="1028700" y="2634486"/>
            <a:ext cx="7804977" cy="958850"/>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At Sea</a:t>
            </a:r>
          </a:p>
        </p:txBody>
      </p:sp>
      <p:sp>
        <p:nvSpPr>
          <p:cNvPr name="TextBox 11" id="11"/>
          <p:cNvSpPr txBox="true"/>
          <p:nvPr/>
        </p:nvSpPr>
        <p:spPr>
          <a:xfrm rot="0">
            <a:off x="8833677" y="2634486"/>
            <a:ext cx="7804977" cy="958850"/>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On Land</a:t>
            </a:r>
          </a:p>
        </p:txBody>
      </p:sp>
      <p:sp>
        <p:nvSpPr>
          <p:cNvPr name="TextBox 12" id="12"/>
          <p:cNvSpPr txBox="true"/>
          <p:nvPr/>
        </p:nvSpPr>
        <p:spPr>
          <a:xfrm rot="0">
            <a:off x="8833677" y="3488560"/>
            <a:ext cx="7804977"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By now, tanks were an important part of warfare. Germany had developed various </a:t>
            </a:r>
            <a:r>
              <a:rPr lang="en-US" b="true" sz="2500">
                <a:solidFill>
                  <a:srgbClr val="000000"/>
                </a:solidFill>
                <a:latin typeface="Arial Bold"/>
                <a:ea typeface="Arial Bold"/>
                <a:cs typeface="Arial Bold"/>
                <a:sym typeface="Arial Bold"/>
              </a:rPr>
              <a:t>Panzer tanks</a:t>
            </a:r>
            <a:r>
              <a:rPr lang="en-US" sz="2500">
                <a:solidFill>
                  <a:srgbClr val="000000"/>
                </a:solidFill>
                <a:latin typeface="Arial"/>
                <a:ea typeface="Arial"/>
                <a:cs typeface="Arial"/>
                <a:sym typeface="Arial"/>
              </a:rPr>
              <a:t> had in defiance of the Treaty of Versailles ban. The heavily armoured </a:t>
            </a:r>
            <a:r>
              <a:rPr lang="en-US" b="true" sz="2500">
                <a:solidFill>
                  <a:srgbClr val="000000"/>
                </a:solidFill>
                <a:latin typeface="Arial Bold"/>
                <a:ea typeface="Arial Bold"/>
                <a:cs typeface="Arial Bold"/>
                <a:sym typeface="Arial Bold"/>
              </a:rPr>
              <a:t>Tiger tank</a:t>
            </a:r>
            <a:r>
              <a:rPr lang="en-US" sz="2500">
                <a:solidFill>
                  <a:srgbClr val="000000"/>
                </a:solidFill>
                <a:latin typeface="Arial"/>
                <a:ea typeface="Arial"/>
                <a:cs typeface="Arial"/>
                <a:sym typeface="Arial"/>
              </a:rPr>
              <a:t> weighed 54 tonnes, had an 8.8 cm gun and had a top speed of 45 km/h. The Allies developed </a:t>
            </a:r>
            <a:r>
              <a:rPr lang="en-US" b="true" sz="2500">
                <a:solidFill>
                  <a:srgbClr val="000000"/>
                </a:solidFill>
                <a:latin typeface="Arial Bold"/>
                <a:ea typeface="Arial Bold"/>
                <a:cs typeface="Arial Bold"/>
                <a:sym typeface="Arial Bold"/>
              </a:rPr>
              <a:t>dummy tanks</a:t>
            </a:r>
            <a:r>
              <a:rPr lang="en-US" sz="2500">
                <a:solidFill>
                  <a:srgbClr val="000000"/>
                </a:solidFill>
                <a:latin typeface="Arial"/>
                <a:ea typeface="Arial"/>
                <a:cs typeface="Arial"/>
                <a:sym typeface="Arial"/>
              </a:rPr>
              <a:t> to trick the Germans, as well as </a:t>
            </a:r>
            <a:r>
              <a:rPr lang="en-US" b="true" sz="2500">
                <a:solidFill>
                  <a:srgbClr val="000000"/>
                </a:solidFill>
                <a:latin typeface="Arial Bold"/>
                <a:ea typeface="Arial Bold"/>
                <a:cs typeface="Arial Bold"/>
                <a:sym typeface="Arial Bold"/>
              </a:rPr>
              <a:t>amphibious tanks</a:t>
            </a:r>
            <a:r>
              <a:rPr lang="en-US" sz="2500">
                <a:solidFill>
                  <a:srgbClr val="000000"/>
                </a:solidFill>
                <a:latin typeface="Arial"/>
                <a:ea typeface="Arial"/>
                <a:cs typeface="Arial"/>
                <a:sym typeface="Arial"/>
              </a:rPr>
              <a:t>, which were capable of crossing water.</a:t>
            </a:r>
          </a:p>
          <a:p>
            <a:pPr algn="l" marL="539754" indent="-269877" lvl="1">
              <a:lnSpc>
                <a:spcPts val="3500"/>
              </a:lnSpc>
              <a:buFont typeface="Arial"/>
              <a:buChar char="•"/>
            </a:pPr>
            <a:r>
              <a:rPr lang="en-US" sz="2500">
                <a:solidFill>
                  <a:srgbClr val="000000"/>
                </a:solidFill>
                <a:latin typeface="Arial"/>
                <a:ea typeface="Arial"/>
                <a:cs typeface="Arial"/>
                <a:sym typeface="Arial"/>
              </a:rPr>
              <a:t>Improvements were also made to </a:t>
            </a:r>
            <a:r>
              <a:rPr lang="en-US" b="true" sz="2500">
                <a:solidFill>
                  <a:srgbClr val="000000"/>
                </a:solidFill>
                <a:latin typeface="Arial Bold"/>
                <a:ea typeface="Arial Bold"/>
                <a:cs typeface="Arial Bold"/>
                <a:sym typeface="Arial Bold"/>
              </a:rPr>
              <a:t>grenades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pistols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rifles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machine guns</a:t>
            </a:r>
            <a:r>
              <a:rPr lang="en-US" sz="2500">
                <a:solidFill>
                  <a:srgbClr val="000000"/>
                </a:solidFill>
                <a:latin typeface="Arial"/>
                <a:ea typeface="Arial"/>
                <a:cs typeface="Arial"/>
                <a:sym typeface="Arial"/>
              </a:rPr>
              <a:t>. The Germans invented a machine gun called the </a:t>
            </a:r>
            <a:r>
              <a:rPr lang="en-US" b="true" sz="2500">
                <a:solidFill>
                  <a:srgbClr val="000000"/>
                </a:solidFill>
                <a:latin typeface="Arial Bold"/>
                <a:ea typeface="Arial Bold"/>
                <a:cs typeface="Arial Bold"/>
                <a:sym typeface="Arial Bold"/>
              </a:rPr>
              <a:t>MG 42</a:t>
            </a:r>
            <a:r>
              <a:rPr lang="en-US" sz="2500">
                <a:solidFill>
                  <a:srgbClr val="000000"/>
                </a:solidFill>
                <a:latin typeface="Arial"/>
                <a:ea typeface="Arial"/>
                <a:cs typeface="Arial"/>
                <a:sym typeface="Arial"/>
              </a:rPr>
              <a:t> that could fire 1,200 rounds per minute. </a:t>
            </a:r>
          </a:p>
        </p:txBody>
      </p:sp>
      <p:sp>
        <p:nvSpPr>
          <p:cNvPr name="TextBox 13" id="13"/>
          <p:cNvSpPr txBox="true"/>
          <p:nvPr/>
        </p:nvSpPr>
        <p:spPr>
          <a:xfrm rot="0">
            <a:off x="1028700" y="1826448"/>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Both the Allied and Axis powers created, then refined, new weapons and technology to gain an advantage over their enemies. </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6322975" cy="4799103"/>
          </a:xfrm>
          <a:custGeom>
            <a:avLst/>
            <a:gdLst/>
            <a:ahLst/>
            <a:cxnLst/>
            <a:rect r="r" b="b" t="t" l="l"/>
            <a:pathLst>
              <a:path h="4799103" w="6322975">
                <a:moveTo>
                  <a:pt x="0" y="0"/>
                </a:moveTo>
                <a:lnTo>
                  <a:pt x="6322975" y="0"/>
                </a:lnTo>
                <a:lnTo>
                  <a:pt x="6322975" y="4799103"/>
                </a:lnTo>
                <a:lnTo>
                  <a:pt x="0" y="4799103"/>
                </a:lnTo>
                <a:lnTo>
                  <a:pt x="0" y="0"/>
                </a:lnTo>
                <a:close/>
              </a:path>
            </a:pathLst>
          </a:custGeom>
          <a:blipFill>
            <a:blip r:embed="rId2"/>
            <a:stretch>
              <a:fillRect l="-2217" t="-4870" r="-3696" b="-2272"/>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9" id="9"/>
          <p:cNvSpPr/>
          <p:nvPr/>
        </p:nvSpPr>
        <p:spPr>
          <a:xfrm flipH="false" flipV="false" rot="0">
            <a:off x="8789617" y="0"/>
            <a:ext cx="8149643" cy="4799103"/>
          </a:xfrm>
          <a:custGeom>
            <a:avLst/>
            <a:gdLst/>
            <a:ahLst/>
            <a:cxnLst/>
            <a:rect r="r" b="b" t="t" l="l"/>
            <a:pathLst>
              <a:path h="4799103" w="8149643">
                <a:moveTo>
                  <a:pt x="0" y="0"/>
                </a:moveTo>
                <a:lnTo>
                  <a:pt x="8149643" y="0"/>
                </a:lnTo>
                <a:lnTo>
                  <a:pt x="8149643" y="4799103"/>
                </a:lnTo>
                <a:lnTo>
                  <a:pt x="0" y="4799103"/>
                </a:lnTo>
                <a:lnTo>
                  <a:pt x="0" y="0"/>
                </a:lnTo>
                <a:close/>
              </a:path>
            </a:pathLst>
          </a:custGeom>
          <a:blipFill>
            <a:blip r:embed="rId3"/>
            <a:stretch>
              <a:fillRect l="-1060" t="-6125" r="-2121" b="-9728"/>
            </a:stretch>
          </a:blipFill>
        </p:spPr>
      </p:sp>
      <p:sp>
        <p:nvSpPr>
          <p:cNvPr name="Freeform 10" id="10"/>
          <p:cNvSpPr/>
          <p:nvPr/>
        </p:nvSpPr>
        <p:spPr>
          <a:xfrm flipH="false" flipV="false" rot="0">
            <a:off x="5868072" y="4799103"/>
            <a:ext cx="6551856" cy="4926208"/>
          </a:xfrm>
          <a:custGeom>
            <a:avLst/>
            <a:gdLst/>
            <a:ahLst/>
            <a:cxnLst/>
            <a:rect r="r" b="b" t="t" l="l"/>
            <a:pathLst>
              <a:path h="4926208" w="6551856">
                <a:moveTo>
                  <a:pt x="0" y="0"/>
                </a:moveTo>
                <a:lnTo>
                  <a:pt x="6551856" y="0"/>
                </a:lnTo>
                <a:lnTo>
                  <a:pt x="6551856" y="4926208"/>
                </a:lnTo>
                <a:lnTo>
                  <a:pt x="0" y="4926208"/>
                </a:lnTo>
                <a:lnTo>
                  <a:pt x="0" y="0"/>
                </a:lnTo>
                <a:close/>
              </a:path>
            </a:pathLst>
          </a:custGeom>
          <a:blipFill>
            <a:blip r:embed="rId4"/>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Advances in Wartime Technology</a:t>
            </a:r>
          </a:p>
        </p:txBody>
      </p:sp>
      <p:sp>
        <p:nvSpPr>
          <p:cNvPr name="TextBox 7" id="7"/>
          <p:cNvSpPr txBox="true"/>
          <p:nvPr/>
        </p:nvSpPr>
        <p:spPr>
          <a:xfrm rot="0">
            <a:off x="1028700" y="3100608"/>
            <a:ext cx="7804977" cy="48609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British developed the </a:t>
            </a:r>
            <a:r>
              <a:rPr lang="en-US" b="true" sz="2500">
                <a:solidFill>
                  <a:srgbClr val="000000"/>
                </a:solidFill>
                <a:latin typeface="Arial Bold"/>
                <a:ea typeface="Arial Bold"/>
                <a:cs typeface="Arial Bold"/>
                <a:sym typeface="Arial Bold"/>
              </a:rPr>
              <a:t>Hurricane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Spitfire  </a:t>
            </a:r>
            <a:r>
              <a:rPr lang="en-US" sz="2500">
                <a:solidFill>
                  <a:srgbClr val="000000"/>
                </a:solidFill>
                <a:latin typeface="Arial"/>
                <a:ea typeface="Arial"/>
                <a:cs typeface="Arial"/>
                <a:sym typeface="Arial"/>
              </a:rPr>
              <a:t>aircraft which were powered by Rolls Royce engines. </a:t>
            </a:r>
            <a:r>
              <a:rPr lang="en-US" sz="2500">
                <a:solidFill>
                  <a:srgbClr val="000000"/>
                </a:solidFill>
                <a:latin typeface="Arial"/>
                <a:ea typeface="Arial"/>
                <a:cs typeface="Arial"/>
                <a:sym typeface="Arial"/>
              </a:rPr>
              <a:t>The Americans had developed a long range bomber, the </a:t>
            </a:r>
            <a:r>
              <a:rPr lang="en-US" b="true" sz="2500">
                <a:solidFill>
                  <a:srgbClr val="000000"/>
                </a:solidFill>
                <a:latin typeface="Arial Bold"/>
                <a:ea typeface="Arial Bold"/>
                <a:cs typeface="Arial Bold"/>
                <a:sym typeface="Arial Bold"/>
              </a:rPr>
              <a:t>B-29 Superfortress</a:t>
            </a:r>
            <a:r>
              <a:rPr lang="en-US" sz="2500">
                <a:solidFill>
                  <a:srgbClr val="000000"/>
                </a:solidFill>
                <a:latin typeface="Arial"/>
                <a:ea typeface="Arial"/>
                <a:cs typeface="Arial"/>
                <a:sym typeface="Arial"/>
              </a:rPr>
              <a:t>, in 1942. In 1944, the Germans developed the first jet fighter, the </a:t>
            </a:r>
            <a:r>
              <a:rPr lang="en-US" b="true" sz="2500">
                <a:solidFill>
                  <a:srgbClr val="000000"/>
                </a:solidFill>
                <a:latin typeface="Arial Bold"/>
                <a:ea typeface="Arial Bold"/>
                <a:cs typeface="Arial Bold"/>
                <a:sym typeface="Arial Bold"/>
              </a:rPr>
              <a:t>Messerschmitt ME 262</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Long range rockets were also developed by the German scientists. The </a:t>
            </a:r>
            <a:r>
              <a:rPr lang="en-US" b="true" sz="2500">
                <a:solidFill>
                  <a:srgbClr val="000000"/>
                </a:solidFill>
                <a:latin typeface="Arial Bold"/>
                <a:ea typeface="Arial Bold"/>
                <a:cs typeface="Arial Bold"/>
                <a:sym typeface="Arial Bold"/>
              </a:rPr>
              <a:t>V-1</a:t>
            </a:r>
            <a:r>
              <a:rPr lang="en-US" sz="2500">
                <a:solidFill>
                  <a:srgbClr val="000000"/>
                </a:solidFill>
                <a:latin typeface="Arial"/>
                <a:ea typeface="Arial"/>
                <a:cs typeface="Arial"/>
                <a:sym typeface="Arial"/>
              </a:rPr>
              <a:t> was the first flying rocket. It flew at speeds of 400km/h. The </a:t>
            </a:r>
            <a:r>
              <a:rPr lang="en-US" b="true" sz="2500">
                <a:solidFill>
                  <a:srgbClr val="000000"/>
                </a:solidFill>
                <a:latin typeface="Arial Bold"/>
                <a:ea typeface="Arial Bold"/>
                <a:cs typeface="Arial Bold"/>
                <a:sym typeface="Arial Bold"/>
              </a:rPr>
              <a:t>V-2</a:t>
            </a:r>
            <a:r>
              <a:rPr lang="en-US" sz="2500">
                <a:solidFill>
                  <a:srgbClr val="000000"/>
                </a:solidFill>
                <a:latin typeface="Arial"/>
                <a:ea typeface="Arial"/>
                <a:cs typeface="Arial"/>
                <a:sym typeface="Arial"/>
              </a:rPr>
              <a:t> flew at supersonic speed, which a top speed of 5,760km/h.</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0" id="10"/>
          <p:cNvSpPr txBox="true"/>
          <p:nvPr/>
        </p:nvSpPr>
        <p:spPr>
          <a:xfrm rot="0">
            <a:off x="1028700" y="1971671"/>
            <a:ext cx="7804977" cy="958850"/>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In The Air</a:t>
            </a:r>
          </a:p>
        </p:txBody>
      </p:sp>
      <p:sp>
        <p:nvSpPr>
          <p:cNvPr name="TextBox 11" id="11"/>
          <p:cNvSpPr txBox="true"/>
          <p:nvPr/>
        </p:nvSpPr>
        <p:spPr>
          <a:xfrm rot="0">
            <a:off x="8833677" y="1971671"/>
            <a:ext cx="7804977" cy="958850"/>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The Atomic Bomb</a:t>
            </a:r>
          </a:p>
        </p:txBody>
      </p:sp>
      <p:sp>
        <p:nvSpPr>
          <p:cNvPr name="TextBox 12" id="12"/>
          <p:cNvSpPr txBox="true"/>
          <p:nvPr/>
        </p:nvSpPr>
        <p:spPr>
          <a:xfrm rot="0">
            <a:off x="8833677" y="3100608"/>
            <a:ext cx="7804977" cy="48609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US feared the Germans would be the first to develop the atomic bomb, so it began an intensive research programme codenamed </a:t>
            </a:r>
            <a:r>
              <a:rPr lang="en-US" b="true" sz="2500">
                <a:solidFill>
                  <a:srgbClr val="000000"/>
                </a:solidFill>
                <a:latin typeface="Arial Bold"/>
                <a:ea typeface="Arial Bold"/>
                <a:cs typeface="Arial Bold"/>
                <a:sym typeface="Arial Bold"/>
              </a:rPr>
              <a:t>the </a:t>
            </a:r>
            <a:r>
              <a:rPr lang="en-US" b="true" sz="2500">
                <a:solidFill>
                  <a:srgbClr val="000000"/>
                </a:solidFill>
                <a:latin typeface="Arial Bold"/>
                <a:ea typeface="Arial Bold"/>
                <a:cs typeface="Arial Bold"/>
                <a:sym typeface="Arial Bold"/>
              </a:rPr>
              <a:t>Manhattan Project</a:t>
            </a:r>
            <a:r>
              <a:rPr lang="en-US" sz="2500">
                <a:solidFill>
                  <a:srgbClr val="000000"/>
                </a:solidFill>
                <a:latin typeface="Arial"/>
                <a:ea typeface="Arial"/>
                <a:cs typeface="Arial"/>
                <a:sym typeface="Arial"/>
              </a:rPr>
              <a:t>, led by </a:t>
            </a:r>
            <a:r>
              <a:rPr lang="en-US" b="true" sz="2500">
                <a:solidFill>
                  <a:srgbClr val="000000"/>
                </a:solidFill>
                <a:latin typeface="Arial Bold"/>
                <a:ea typeface="Arial Bold"/>
                <a:cs typeface="Arial Bold"/>
                <a:sym typeface="Arial Bold"/>
              </a:rPr>
              <a:t>J. Roberts Oppenheimer</a:t>
            </a:r>
            <a:r>
              <a:rPr lang="en-US" sz="2500">
                <a:solidFill>
                  <a:srgbClr val="000000"/>
                </a:solidFill>
                <a:latin typeface="Arial"/>
                <a:ea typeface="Arial"/>
                <a:cs typeface="Arial"/>
                <a:sym typeface="Arial"/>
              </a:rPr>
              <a:t>, a Jewish nuclear physicist. The first working atomic bomb was tested in the New Mexico desert during the </a:t>
            </a:r>
            <a:r>
              <a:rPr lang="en-US" b="true" sz="2500">
                <a:solidFill>
                  <a:srgbClr val="000000"/>
                </a:solidFill>
                <a:latin typeface="Arial Bold"/>
                <a:ea typeface="Arial Bold"/>
                <a:cs typeface="Arial Bold"/>
                <a:sym typeface="Arial Bold"/>
              </a:rPr>
              <a:t>Trinity Test </a:t>
            </a:r>
            <a:r>
              <a:rPr lang="en-US" sz="2500">
                <a:solidFill>
                  <a:srgbClr val="000000"/>
                </a:solidFill>
                <a:latin typeface="Arial"/>
                <a:ea typeface="Arial"/>
                <a:cs typeface="Arial"/>
                <a:sym typeface="Arial"/>
              </a:rPr>
              <a:t>on the 16th July 1945. Less than a month later, the US Air Force dropped two atomic bombs on Japanese cities of </a:t>
            </a:r>
            <a:r>
              <a:rPr lang="en-US" b="true" sz="2500">
                <a:solidFill>
                  <a:srgbClr val="000000"/>
                </a:solidFill>
                <a:latin typeface="Arial Bold"/>
                <a:ea typeface="Arial Bold"/>
                <a:cs typeface="Arial Bold"/>
                <a:sym typeface="Arial Bold"/>
              </a:rPr>
              <a:t>Hiroshima </a:t>
            </a:r>
            <a:r>
              <a:rPr lang="en-US" sz="2500">
                <a:solidFill>
                  <a:srgbClr val="000000"/>
                </a:solidFill>
                <a:latin typeface="Arial"/>
                <a:ea typeface="Arial"/>
                <a:cs typeface="Arial"/>
                <a:sym typeface="Arial"/>
              </a:rPr>
              <a:t>and </a:t>
            </a:r>
            <a:r>
              <a:rPr lang="en-US" b="true" sz="2500">
                <a:solidFill>
                  <a:srgbClr val="000000"/>
                </a:solidFill>
                <a:latin typeface="Arial Bold"/>
                <a:ea typeface="Arial Bold"/>
                <a:cs typeface="Arial Bold"/>
                <a:sym typeface="Arial Bold"/>
              </a:rPr>
              <a:t>Nagasaki</a:t>
            </a:r>
            <a:r>
              <a:rPr lang="en-US" sz="2500">
                <a:solidFill>
                  <a:srgbClr val="000000"/>
                </a:solidFill>
                <a:latin typeface="Arial"/>
                <a:ea typeface="Arial"/>
                <a:cs typeface="Arial"/>
                <a:sym typeface="Arial"/>
              </a:rPr>
              <a:t>, killing 129,000 civilians.</a:t>
            </a:r>
          </a:p>
          <a:p>
            <a:pPr algn="l">
              <a:lnSpc>
                <a:spcPts val="3500"/>
              </a:lnSpc>
            </a:pPr>
          </a:p>
        </p:txBody>
      </p:sp>
      <p:grpSp>
        <p:nvGrpSpPr>
          <p:cNvPr name="Group 13" id="13"/>
          <p:cNvGrpSpPr/>
          <p:nvPr/>
        </p:nvGrpSpPr>
        <p:grpSpPr>
          <a:xfrm rot="0">
            <a:off x="1028700" y="7961532"/>
            <a:ext cx="10031359" cy="2240434"/>
            <a:chOff x="0" y="0"/>
            <a:chExt cx="13375145" cy="2987245"/>
          </a:xfrm>
        </p:grpSpPr>
        <p:grpSp>
          <p:nvGrpSpPr>
            <p:cNvPr name="Group 14" id="14"/>
            <p:cNvGrpSpPr/>
            <p:nvPr/>
          </p:nvGrpSpPr>
          <p:grpSpPr>
            <a:xfrm rot="0">
              <a:off x="0" y="0"/>
              <a:ext cx="13375145" cy="2987245"/>
              <a:chOff x="0" y="0"/>
              <a:chExt cx="2642004" cy="590073"/>
            </a:xfrm>
          </p:grpSpPr>
          <p:sp>
            <p:nvSpPr>
              <p:cNvPr name="Freeform 15" id="15"/>
              <p:cNvSpPr/>
              <p:nvPr/>
            </p:nvSpPr>
            <p:spPr>
              <a:xfrm flipH="false" flipV="false" rot="0">
                <a:off x="0" y="0"/>
                <a:ext cx="2642004" cy="590073"/>
              </a:xfrm>
              <a:custGeom>
                <a:avLst/>
                <a:gdLst/>
                <a:ahLst/>
                <a:cxnLst/>
                <a:rect r="r" b="b" t="t" l="l"/>
                <a:pathLst>
                  <a:path h="590073" w="2642004">
                    <a:moveTo>
                      <a:pt x="0" y="0"/>
                    </a:moveTo>
                    <a:lnTo>
                      <a:pt x="2642004" y="0"/>
                    </a:lnTo>
                    <a:lnTo>
                      <a:pt x="2642004" y="590073"/>
                    </a:lnTo>
                    <a:lnTo>
                      <a:pt x="0" y="590073"/>
                    </a:lnTo>
                    <a:close/>
                  </a:path>
                </a:pathLst>
              </a:custGeom>
              <a:solidFill>
                <a:srgbClr val="F1DFFF"/>
              </a:solidFill>
              <a:ln w="38100" cap="sq">
                <a:solidFill>
                  <a:srgbClr val="363371"/>
                </a:solidFill>
                <a:prstDash val="solid"/>
                <a:miter/>
              </a:ln>
            </p:spPr>
          </p:sp>
          <p:sp>
            <p:nvSpPr>
              <p:cNvPr name="TextBox 16" id="16"/>
              <p:cNvSpPr txBox="true"/>
              <p:nvPr/>
            </p:nvSpPr>
            <p:spPr>
              <a:xfrm>
                <a:off x="0" y="-85725"/>
                <a:ext cx="2642004" cy="675798"/>
              </a:xfrm>
              <a:prstGeom prst="rect">
                <a:avLst/>
              </a:prstGeom>
            </p:spPr>
            <p:txBody>
              <a:bodyPr anchor="ctr" rtlCol="false" tIns="50800" lIns="50800" bIns="50800" rIns="50800"/>
              <a:lstStyle/>
              <a:p>
                <a:pPr algn="ctr">
                  <a:lnSpc>
                    <a:spcPts val="3080"/>
                  </a:lnSpc>
                </a:pPr>
              </a:p>
            </p:txBody>
          </p:sp>
        </p:grpSp>
        <p:sp>
          <p:nvSpPr>
            <p:cNvPr name="TextBox 17" id="17"/>
            <p:cNvSpPr txBox="true"/>
            <p:nvPr/>
          </p:nvSpPr>
          <p:spPr>
            <a:xfrm rot="0">
              <a:off x="4454496" y="101172"/>
              <a:ext cx="4379291" cy="604308"/>
            </a:xfrm>
            <a:prstGeom prst="rect">
              <a:avLst/>
            </a:prstGeom>
          </p:spPr>
          <p:txBody>
            <a:bodyPr anchor="t" rtlCol="false" tIns="0" lIns="0" bIns="0" rIns="0">
              <a:spAutoFit/>
            </a:bodyPr>
            <a:lstStyle/>
            <a:p>
              <a:pPr algn="ctr">
                <a:lnSpc>
                  <a:spcPts val="3500"/>
                </a:lnSpc>
              </a:pPr>
              <a:r>
                <a:rPr lang="en-US" b="true" sz="2500" i="true">
                  <a:solidFill>
                    <a:srgbClr val="363371"/>
                  </a:solidFill>
                  <a:latin typeface="Arial Bold Italics"/>
                  <a:ea typeface="Arial Bold Italics"/>
                  <a:cs typeface="Arial Bold Italics"/>
                  <a:sym typeface="Arial Bold Italics"/>
                </a:rPr>
                <a:t>Did You Know?</a:t>
              </a:r>
            </a:p>
          </p:txBody>
        </p:sp>
        <p:sp>
          <p:nvSpPr>
            <p:cNvPr name="TextBox 18" id="18"/>
            <p:cNvSpPr txBox="true"/>
            <p:nvPr/>
          </p:nvSpPr>
          <p:spPr>
            <a:xfrm rot="0">
              <a:off x="183768" y="619754"/>
              <a:ext cx="12920747" cy="2367491"/>
            </a:xfrm>
            <a:prstGeom prst="rect">
              <a:avLst/>
            </a:prstGeom>
          </p:spPr>
          <p:txBody>
            <a:bodyPr anchor="t" rtlCol="false" tIns="0" lIns="0" bIns="0" rIns="0">
              <a:spAutoFit/>
            </a:bodyPr>
            <a:lstStyle/>
            <a:p>
              <a:pPr algn="just">
                <a:lnSpc>
                  <a:spcPts val="2800"/>
                </a:lnSpc>
              </a:pPr>
              <a:r>
                <a:rPr lang="en-US" sz="2000">
                  <a:solidFill>
                    <a:srgbClr val="7D14CF"/>
                  </a:solidFill>
                  <a:latin typeface="Arial"/>
                  <a:ea typeface="Arial"/>
                  <a:cs typeface="Arial"/>
                  <a:sym typeface="Arial"/>
                </a:rPr>
                <a:t>Albert Einstein's only involvement in the development of the atomic bomb was a letter urging the USA to research it, warning that the Germans had the potential to develop one themselves. Oppenheimer himself was educated in Germany about nuclear physics alongside scientists who would work on nuclear physics for the Nazis during World War II. </a:t>
              </a:r>
            </a:p>
          </p:txBody>
        </p:sp>
      </p:grpSp>
      <p:grpSp>
        <p:nvGrpSpPr>
          <p:cNvPr name="Group 19" id="19"/>
          <p:cNvGrpSpPr/>
          <p:nvPr/>
        </p:nvGrpSpPr>
        <p:grpSpPr>
          <a:xfrm rot="0">
            <a:off x="11383909" y="9756776"/>
            <a:ext cx="5555351" cy="530224"/>
            <a:chOff x="0" y="0"/>
            <a:chExt cx="7407135" cy="706965"/>
          </a:xfrm>
        </p:grpSpPr>
        <p:sp>
          <p:nvSpPr>
            <p:cNvPr name="Freeform 20" id="2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5" id="2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9585960" cy="4722287"/>
          </a:xfrm>
          <a:custGeom>
            <a:avLst/>
            <a:gdLst/>
            <a:ahLst/>
            <a:cxnLst/>
            <a:rect r="r" b="b" t="t" l="l"/>
            <a:pathLst>
              <a:path h="4722287" w="9585960">
                <a:moveTo>
                  <a:pt x="0" y="0"/>
                </a:moveTo>
                <a:lnTo>
                  <a:pt x="9585960" y="0"/>
                </a:lnTo>
                <a:lnTo>
                  <a:pt x="9585960" y="4722287"/>
                </a:lnTo>
                <a:lnTo>
                  <a:pt x="0" y="4722287"/>
                </a:lnTo>
                <a:lnTo>
                  <a:pt x="0" y="0"/>
                </a:lnTo>
                <a:close/>
              </a:path>
            </a:pathLst>
          </a:custGeom>
          <a:blipFill>
            <a:blip r:embed="rId2"/>
            <a:stretch>
              <a:fillRect l="0" t="0" r="0" b="0"/>
            </a:stretch>
          </a:blipFill>
        </p:spPr>
      </p:sp>
      <p:sp>
        <p:nvSpPr>
          <p:cNvPr name="Freeform 7" id="7"/>
          <p:cNvSpPr/>
          <p:nvPr/>
        </p:nvSpPr>
        <p:spPr>
          <a:xfrm flipH="false" flipV="false" rot="0">
            <a:off x="10271760" y="1547812"/>
            <a:ext cx="6667500" cy="7191375"/>
          </a:xfrm>
          <a:custGeom>
            <a:avLst/>
            <a:gdLst/>
            <a:ahLst/>
            <a:cxnLst/>
            <a:rect r="r" b="b" t="t" l="l"/>
            <a:pathLst>
              <a:path h="7191375" w="6667500">
                <a:moveTo>
                  <a:pt x="0" y="0"/>
                </a:moveTo>
                <a:lnTo>
                  <a:pt x="6667500" y="0"/>
                </a:lnTo>
                <a:lnTo>
                  <a:pt x="6667500" y="7191376"/>
                </a:lnTo>
                <a:lnTo>
                  <a:pt x="0" y="7191376"/>
                </a:lnTo>
                <a:lnTo>
                  <a:pt x="0" y="0"/>
                </a:lnTo>
                <a:close/>
              </a:path>
            </a:pathLst>
          </a:custGeom>
          <a:blipFill>
            <a:blip r:embed="rId3"/>
            <a:stretch>
              <a:fillRect l="0" t="0" r="-9" b="0"/>
            </a:stretch>
          </a:blipFill>
        </p:spPr>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0925" y="5143500"/>
            <a:ext cx="8695710" cy="3297709"/>
            <a:chOff x="0" y="0"/>
            <a:chExt cx="11594280" cy="4396945"/>
          </a:xfrm>
        </p:grpSpPr>
        <p:grpSp>
          <p:nvGrpSpPr>
            <p:cNvPr name="Group 11" id="11"/>
            <p:cNvGrpSpPr/>
            <p:nvPr/>
          </p:nvGrpSpPr>
          <p:grpSpPr>
            <a:xfrm rot="0">
              <a:off x="0" y="0"/>
              <a:ext cx="11594280" cy="4396945"/>
              <a:chOff x="0" y="0"/>
              <a:chExt cx="2290228" cy="868532"/>
            </a:xfrm>
          </p:grpSpPr>
          <p:sp>
            <p:nvSpPr>
              <p:cNvPr name="Freeform 12" id="12"/>
              <p:cNvSpPr/>
              <p:nvPr/>
            </p:nvSpPr>
            <p:spPr>
              <a:xfrm flipH="false" flipV="false" rot="0">
                <a:off x="0" y="0"/>
                <a:ext cx="2290228" cy="868532"/>
              </a:xfrm>
              <a:custGeom>
                <a:avLst/>
                <a:gdLst/>
                <a:ahLst/>
                <a:cxnLst/>
                <a:rect r="r" b="b" t="t" l="l"/>
                <a:pathLst>
                  <a:path h="868532" w="2290228">
                    <a:moveTo>
                      <a:pt x="0" y="0"/>
                    </a:moveTo>
                    <a:lnTo>
                      <a:pt x="2290228" y="0"/>
                    </a:lnTo>
                    <a:lnTo>
                      <a:pt x="2290228" y="868532"/>
                    </a:lnTo>
                    <a:lnTo>
                      <a:pt x="0" y="868532"/>
                    </a:lnTo>
                    <a:close/>
                  </a:path>
                </a:pathLst>
              </a:custGeom>
              <a:solidFill>
                <a:srgbClr val="F1DFFF"/>
              </a:solidFill>
              <a:ln w="38100" cap="sq">
                <a:solidFill>
                  <a:srgbClr val="363371"/>
                </a:solidFill>
                <a:prstDash val="solid"/>
                <a:miter/>
              </a:ln>
            </p:spPr>
          </p:sp>
          <p:sp>
            <p:nvSpPr>
              <p:cNvPr name="TextBox 13" id="13"/>
              <p:cNvSpPr txBox="true"/>
              <p:nvPr/>
            </p:nvSpPr>
            <p:spPr>
              <a:xfrm>
                <a:off x="0" y="-85725"/>
                <a:ext cx="2290228" cy="954257"/>
              </a:xfrm>
              <a:prstGeom prst="rect">
                <a:avLst/>
              </a:prstGeom>
            </p:spPr>
            <p:txBody>
              <a:bodyPr anchor="ctr" rtlCol="false" tIns="50800" lIns="50800" bIns="50800" rIns="50800"/>
              <a:lstStyle/>
              <a:p>
                <a:pPr algn="ctr">
                  <a:lnSpc>
                    <a:spcPts val="3080"/>
                  </a:lnSpc>
                </a:pPr>
              </a:p>
            </p:txBody>
          </p:sp>
        </p:grpSp>
        <p:sp>
          <p:nvSpPr>
            <p:cNvPr name="TextBox 14" id="14"/>
            <p:cNvSpPr txBox="true"/>
            <p:nvPr/>
          </p:nvSpPr>
          <p:spPr>
            <a:xfrm rot="0">
              <a:off x="3861392" y="101172"/>
              <a:ext cx="3796201" cy="604308"/>
            </a:xfrm>
            <a:prstGeom prst="rect">
              <a:avLst/>
            </a:prstGeom>
          </p:spPr>
          <p:txBody>
            <a:bodyPr anchor="t" rtlCol="false" tIns="0" lIns="0" bIns="0" rIns="0">
              <a:spAutoFit/>
            </a:bodyPr>
            <a:lstStyle/>
            <a:p>
              <a:pPr algn="ctr">
                <a:lnSpc>
                  <a:spcPts val="3500"/>
                </a:lnSpc>
              </a:pPr>
              <a:r>
                <a:rPr lang="en-US" b="true" sz="2500" i="true">
                  <a:solidFill>
                    <a:srgbClr val="363371"/>
                  </a:solidFill>
                  <a:latin typeface="Arial Bold Italics"/>
                  <a:ea typeface="Arial Bold Italics"/>
                  <a:cs typeface="Arial Bold Italics"/>
                  <a:sym typeface="Arial Bold Italics"/>
                </a:rPr>
                <a:t>Did You Know?</a:t>
              </a:r>
            </a:p>
          </p:txBody>
        </p:sp>
        <p:sp>
          <p:nvSpPr>
            <p:cNvPr name="TextBox 15" id="15"/>
            <p:cNvSpPr txBox="true"/>
            <p:nvPr/>
          </p:nvSpPr>
          <p:spPr>
            <a:xfrm rot="0">
              <a:off x="159300" y="619754"/>
              <a:ext cx="11200384" cy="3777191"/>
            </a:xfrm>
            <a:prstGeom prst="rect">
              <a:avLst/>
            </a:prstGeom>
          </p:spPr>
          <p:txBody>
            <a:bodyPr anchor="t" rtlCol="false" tIns="0" lIns="0" bIns="0" rIns="0">
              <a:spAutoFit/>
            </a:bodyPr>
            <a:lstStyle/>
            <a:p>
              <a:pPr algn="just">
                <a:lnSpc>
                  <a:spcPts val="2800"/>
                </a:lnSpc>
              </a:pPr>
              <a:r>
                <a:rPr lang="en-US" sz="2000">
                  <a:solidFill>
                    <a:srgbClr val="7D14CF"/>
                  </a:solidFill>
                  <a:latin typeface="Arial"/>
                  <a:ea typeface="Arial"/>
                  <a:cs typeface="Arial"/>
                  <a:sym typeface="Arial"/>
                </a:rPr>
                <a:t>Many of the leading nuclear physicists at the time of World War II were Jewish. Under Nazi occupation, many of these fled to the US and would later become involved in the development of the Atomic Bomb. Jewish physicists who worked on the Manhattan Project include Oppenheimer, Edward Teller, Robert Serber, Charlotte Serber, George Placzek, Joseph Rotblat, John von Neumann and Jay Wechsler. </a:t>
              </a:r>
            </a:p>
            <a:p>
              <a:pPr algn="just">
                <a:lnSpc>
                  <a:spcPts val="2800"/>
                </a:lnSpc>
              </a:pPr>
              <a:r>
                <a:rPr lang="en-US" sz="2000">
                  <a:solidFill>
                    <a:srgbClr val="7D14CF"/>
                  </a:solidFill>
                  <a:latin typeface="Arial"/>
                  <a:ea typeface="Arial"/>
                  <a:cs typeface="Arial"/>
                  <a:sym typeface="Arial"/>
                </a:rPr>
                <a:t>Oppenheimer would meet Werner Karl Heisenberg, the leading Nazi nuclear physicist during his time studying nuclear physics in Europe. </a:t>
              </a:r>
            </a:p>
          </p:txBody>
        </p:sp>
      </p:grpSp>
      <p:sp>
        <p:nvSpPr>
          <p:cNvPr name="TextBox 16" id="16"/>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7" id="17"/>
          <p:cNvGrpSpPr/>
          <p:nvPr/>
        </p:nvGrpSpPr>
        <p:grpSpPr>
          <a:xfrm rot="0">
            <a:off x="11383909" y="9756776"/>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324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technology change warfare (a) at sea; (b) on land; (c) in the air?</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atomic bomb developed?</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how new technology impacted (a) civilians and (b) soldiers.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89652"/>
            <a:ext cx="18288000" cy="1336665"/>
          </a:xfrm>
          <a:prstGeom prst="rect">
            <a:avLst/>
          </a:prstGeom>
        </p:spPr>
        <p:txBody>
          <a:bodyPr anchor="t" rtlCol="false" tIns="0" lIns="0" bIns="0" rIns="0">
            <a:spAutoFit/>
          </a:bodyPr>
          <a:lstStyle/>
          <a:p>
            <a:pPr algn="ctr">
              <a:lnSpc>
                <a:spcPts val="9800"/>
              </a:lnSpc>
            </a:pPr>
            <a:r>
              <a:rPr lang="en-US" b="true" sz="7000" spc="315">
                <a:solidFill>
                  <a:srgbClr val="363371"/>
                </a:solidFill>
                <a:latin typeface="Arial Bold"/>
                <a:ea typeface="Arial Bold"/>
                <a:cs typeface="Arial Bold"/>
                <a:sym typeface="Arial Bold"/>
              </a:rPr>
              <a:t>25.6: IRELAND DURING WORLD WAR II</a:t>
            </a:r>
          </a:p>
        </p:txBody>
      </p:sp>
      <p:sp>
        <p:nvSpPr>
          <p:cNvPr name="TextBox 4" id="4"/>
          <p:cNvSpPr txBox="true"/>
          <p:nvPr/>
        </p:nvSpPr>
        <p:spPr>
          <a:xfrm rot="0">
            <a:off x="0" y="3883335"/>
            <a:ext cx="18288000" cy="1044575"/>
          </a:xfrm>
          <a:prstGeom prst="rect">
            <a:avLst/>
          </a:prstGeom>
        </p:spPr>
        <p:txBody>
          <a:bodyPr anchor="t" rtlCol="false" tIns="0" lIns="0" bIns="0" rIns="0">
            <a:spAutoFit/>
          </a:bodyPr>
          <a:lstStyle/>
          <a:p>
            <a:pPr algn="ctr">
              <a:lnSpc>
                <a:spcPts val="8049"/>
              </a:lnSpc>
            </a:pPr>
            <a:r>
              <a:rPr lang="en-US" sz="6999" spc="1924">
                <a:solidFill>
                  <a:srgbClr val="FFFFFF"/>
                </a:solidFill>
                <a:latin typeface="Daydream"/>
                <a:ea typeface="Daydream"/>
                <a:cs typeface="Daydream"/>
                <a:sym typeface="Daydream"/>
              </a:rPr>
              <a:t>25.6: ireland during world war ii</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7" id="7"/>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8" id="8"/>
          <p:cNvGrpSpPr/>
          <p:nvPr/>
        </p:nvGrpSpPr>
        <p:grpSpPr>
          <a:xfrm rot="0">
            <a:off x="2168141" y="4712392"/>
            <a:ext cx="2329891" cy="1040849"/>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66675"/>
              <a:ext cx="655707"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1937</a:t>
              </a:r>
            </a:p>
          </p:txBody>
        </p:sp>
      </p:grpSp>
      <p:grpSp>
        <p:nvGrpSpPr>
          <p:cNvPr name="Group 11" id="11"/>
          <p:cNvGrpSpPr/>
          <p:nvPr/>
        </p:nvGrpSpPr>
        <p:grpSpPr>
          <a:xfrm rot="0">
            <a:off x="4192198" y="4712392"/>
            <a:ext cx="2219534" cy="1040849"/>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66675"/>
              <a:ext cx="612618"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1939</a:t>
              </a:r>
            </a:p>
          </p:txBody>
        </p:sp>
      </p:grpSp>
      <p:grpSp>
        <p:nvGrpSpPr>
          <p:cNvPr name="Group 14" id="14"/>
          <p:cNvGrpSpPr/>
          <p:nvPr/>
        </p:nvGrpSpPr>
        <p:grpSpPr>
          <a:xfrm rot="0">
            <a:off x="6147206" y="4712392"/>
            <a:ext cx="2302193" cy="1040849"/>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66675"/>
              <a:ext cx="644892"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1940</a:t>
              </a:r>
            </a:p>
          </p:txBody>
        </p:sp>
      </p:grpSp>
      <p:sp>
        <p:nvSpPr>
          <p:cNvPr name="AutoShape 17" id="17"/>
          <p:cNvSpPr/>
          <p:nvPr/>
        </p:nvSpPr>
        <p:spPr>
          <a:xfrm flipV="true">
            <a:off x="3302503" y="5958660"/>
            <a:ext cx="0" cy="2446178"/>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8136118" y="4712392"/>
            <a:ext cx="2329891" cy="1040849"/>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66675"/>
              <a:ext cx="655707"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1941</a:t>
              </a:r>
            </a:p>
          </p:txBody>
        </p:sp>
      </p:grpSp>
      <p:grpSp>
        <p:nvGrpSpPr>
          <p:cNvPr name="Group 21" id="21"/>
          <p:cNvGrpSpPr/>
          <p:nvPr/>
        </p:nvGrpSpPr>
        <p:grpSpPr>
          <a:xfrm rot="0">
            <a:off x="10160175" y="4712392"/>
            <a:ext cx="2219534" cy="1040849"/>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66675"/>
              <a:ext cx="612618"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1945</a:t>
              </a:r>
            </a:p>
          </p:txBody>
        </p:sp>
      </p:grpSp>
      <p:grpSp>
        <p:nvGrpSpPr>
          <p:cNvPr name="Group 24" id="24"/>
          <p:cNvGrpSpPr/>
          <p:nvPr/>
        </p:nvGrpSpPr>
        <p:grpSpPr>
          <a:xfrm rot="0">
            <a:off x="12115182" y="4712392"/>
            <a:ext cx="2302193" cy="1040849"/>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66675"/>
              <a:ext cx="644892"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1946</a:t>
              </a:r>
            </a:p>
          </p:txBody>
        </p:sp>
      </p:grpSp>
      <p:grpSp>
        <p:nvGrpSpPr>
          <p:cNvPr name="Group 27" id="27"/>
          <p:cNvGrpSpPr/>
          <p:nvPr/>
        </p:nvGrpSpPr>
        <p:grpSpPr>
          <a:xfrm rot="0">
            <a:off x="14107673" y="4712392"/>
            <a:ext cx="2329891" cy="1040849"/>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66675"/>
              <a:ext cx="655707" cy="473075"/>
            </a:xfrm>
            <a:prstGeom prst="rect">
              <a:avLst/>
            </a:prstGeom>
          </p:spPr>
          <p:txBody>
            <a:bodyPr anchor="ctr" rtlCol="false" tIns="17803" lIns="17803" bIns="17803" rIns="17803"/>
            <a:lstStyle/>
            <a:p>
              <a:pPr algn="ctr">
                <a:lnSpc>
                  <a:spcPts val="4317"/>
                </a:lnSpc>
                <a:spcBef>
                  <a:spcPct val="0"/>
                </a:spcBef>
              </a:pPr>
              <a:r>
                <a:rPr lang="en-US" sz="3083" spc="-95">
                  <a:solidFill>
                    <a:srgbClr val="FFFFFF"/>
                  </a:solidFill>
                  <a:latin typeface="Questrial"/>
                  <a:ea typeface="Questrial"/>
                  <a:cs typeface="Questrial"/>
                  <a:sym typeface="Questrial"/>
                </a:rPr>
                <a:t>1949</a:t>
              </a:r>
            </a:p>
          </p:txBody>
        </p:sp>
      </p:grpSp>
      <p:grpSp>
        <p:nvGrpSpPr>
          <p:cNvPr name="Group 30" id="30"/>
          <p:cNvGrpSpPr/>
          <p:nvPr/>
        </p:nvGrpSpPr>
        <p:grpSpPr>
          <a:xfrm rot="0">
            <a:off x="1839775" y="7314999"/>
            <a:ext cx="2986624" cy="1358480"/>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2" id="32"/>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33" id="33"/>
          <p:cNvSpPr/>
          <p:nvPr/>
        </p:nvSpPr>
        <p:spPr>
          <a:xfrm flipV="true">
            <a:off x="7142011" y="5958660"/>
            <a:ext cx="0" cy="2446178"/>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5656345" y="7314999"/>
            <a:ext cx="2986624" cy="1358480"/>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37" id="37"/>
          <p:cNvSpPr/>
          <p:nvPr/>
        </p:nvSpPr>
        <p:spPr>
          <a:xfrm flipV="true">
            <a:off x="11294537" y="5957589"/>
            <a:ext cx="0" cy="2446178"/>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850608" y="7313929"/>
            <a:ext cx="2986624" cy="1358480"/>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41" id="41"/>
          <p:cNvSpPr/>
          <p:nvPr/>
        </p:nvSpPr>
        <p:spPr>
          <a:xfrm flipV="true">
            <a:off x="15264972" y="5956519"/>
            <a:ext cx="0" cy="2446178"/>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3779306" y="7312859"/>
            <a:ext cx="2986624" cy="1358480"/>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45" id="45"/>
          <p:cNvSpPr/>
          <p:nvPr/>
        </p:nvSpPr>
        <p:spPr>
          <a:xfrm flipV="true">
            <a:off x="5294319" y="2071513"/>
            <a:ext cx="0" cy="2446178"/>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808653" y="1789920"/>
            <a:ext cx="2986624" cy="1358480"/>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49" id="49"/>
          <p:cNvSpPr/>
          <p:nvPr/>
        </p:nvSpPr>
        <p:spPr>
          <a:xfrm flipV="true">
            <a:off x="9293418" y="2071513"/>
            <a:ext cx="0" cy="2446178"/>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807752" y="1789920"/>
            <a:ext cx="2986624" cy="1358480"/>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sp>
        <p:nvSpPr>
          <p:cNvPr name="AutoShape 53" id="53"/>
          <p:cNvSpPr/>
          <p:nvPr/>
        </p:nvSpPr>
        <p:spPr>
          <a:xfrm flipV="true">
            <a:off x="13258633" y="2066108"/>
            <a:ext cx="0" cy="2446178"/>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1772967" y="1784515"/>
            <a:ext cx="2986624" cy="1358480"/>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47625"/>
              <a:ext cx="689010" cy="361025"/>
            </a:xfrm>
            <a:prstGeom prst="rect">
              <a:avLst/>
            </a:prstGeom>
          </p:spPr>
          <p:txBody>
            <a:bodyPr anchor="ctr" rtlCol="false" tIns="71212" lIns="71212" bIns="71212" rIns="71212"/>
            <a:lstStyle/>
            <a:p>
              <a:pPr algn="ctr">
                <a:lnSpc>
                  <a:spcPts val="2747"/>
                </a:lnSpc>
                <a:spcBef>
                  <a:spcPct val="0"/>
                </a:spcBef>
              </a:pPr>
            </a:p>
          </p:txBody>
        </p:sp>
      </p:grpSp>
      <p:grpSp>
        <p:nvGrpSpPr>
          <p:cNvPr name="Group 57" id="57"/>
          <p:cNvGrpSpPr/>
          <p:nvPr/>
        </p:nvGrpSpPr>
        <p:grpSpPr>
          <a:xfrm rot="0">
            <a:off x="6051467" y="378848"/>
            <a:ext cx="5714886" cy="1293195"/>
            <a:chOff x="0" y="0"/>
            <a:chExt cx="1509932" cy="341676"/>
          </a:xfrm>
        </p:grpSpPr>
        <p:sp>
          <p:nvSpPr>
            <p:cNvPr name="Freeform 58" id="58"/>
            <p:cNvSpPr/>
            <p:nvPr/>
          </p:nvSpPr>
          <p:spPr>
            <a:xfrm flipH="false" flipV="false" rot="0">
              <a:off x="0" y="0"/>
              <a:ext cx="1509932" cy="341676"/>
            </a:xfrm>
            <a:custGeom>
              <a:avLst/>
              <a:gdLst/>
              <a:ahLst/>
              <a:cxnLst/>
              <a:rect r="r" b="b" t="t" l="l"/>
              <a:pathLst>
                <a:path h="341676" w="1509932">
                  <a:moveTo>
                    <a:pt x="8128" y="0"/>
                  </a:moveTo>
                  <a:lnTo>
                    <a:pt x="1501803" y="0"/>
                  </a:lnTo>
                  <a:cubicBezTo>
                    <a:pt x="1503959" y="0"/>
                    <a:pt x="1506027" y="856"/>
                    <a:pt x="1507551" y="2381"/>
                  </a:cubicBezTo>
                  <a:cubicBezTo>
                    <a:pt x="1509075" y="3905"/>
                    <a:pt x="1509932" y="5972"/>
                    <a:pt x="1509932" y="8128"/>
                  </a:cubicBezTo>
                  <a:lnTo>
                    <a:pt x="1509932" y="333547"/>
                  </a:lnTo>
                  <a:cubicBezTo>
                    <a:pt x="1509932" y="335703"/>
                    <a:pt x="1509075" y="337770"/>
                    <a:pt x="1507551" y="339295"/>
                  </a:cubicBezTo>
                  <a:cubicBezTo>
                    <a:pt x="1506027" y="340819"/>
                    <a:pt x="1503959" y="341676"/>
                    <a:pt x="1501803" y="341676"/>
                  </a:cubicBezTo>
                  <a:lnTo>
                    <a:pt x="8128" y="341676"/>
                  </a:lnTo>
                  <a:cubicBezTo>
                    <a:pt x="5972" y="341676"/>
                    <a:pt x="3905" y="340819"/>
                    <a:pt x="2381" y="339295"/>
                  </a:cubicBezTo>
                  <a:cubicBezTo>
                    <a:pt x="856" y="337770"/>
                    <a:pt x="0" y="335703"/>
                    <a:pt x="0" y="333547"/>
                  </a:cubicBezTo>
                  <a:lnTo>
                    <a:pt x="0" y="8128"/>
                  </a:lnTo>
                  <a:cubicBezTo>
                    <a:pt x="0" y="5972"/>
                    <a:pt x="856" y="3905"/>
                    <a:pt x="2381" y="2381"/>
                  </a:cubicBezTo>
                  <a:cubicBezTo>
                    <a:pt x="3905" y="856"/>
                    <a:pt x="5972" y="0"/>
                    <a:pt x="8128" y="0"/>
                  </a:cubicBezTo>
                  <a:close/>
                </a:path>
              </a:pathLst>
            </a:custGeom>
            <a:solidFill>
              <a:srgbClr val="363371"/>
            </a:solidFill>
          </p:spPr>
        </p:sp>
        <p:sp>
          <p:nvSpPr>
            <p:cNvPr name="TextBox 59" id="59"/>
            <p:cNvSpPr txBox="true"/>
            <p:nvPr/>
          </p:nvSpPr>
          <p:spPr>
            <a:xfrm>
              <a:off x="0" y="-66675"/>
              <a:ext cx="1509932" cy="408351"/>
            </a:xfrm>
            <a:prstGeom prst="rect">
              <a:avLst/>
            </a:prstGeom>
          </p:spPr>
          <p:txBody>
            <a:bodyPr anchor="ctr" rtlCol="false" tIns="71212" lIns="71212" bIns="71212" rIns="71212"/>
            <a:lstStyle/>
            <a:p>
              <a:pPr algn="ctr">
                <a:lnSpc>
                  <a:spcPts val="4978"/>
                </a:lnSpc>
              </a:pPr>
              <a:r>
                <a:rPr lang="en-US" sz="3607" spc="353">
                  <a:solidFill>
                    <a:srgbClr val="FFFFFF"/>
                  </a:solidFill>
                  <a:latin typeface="Questrial"/>
                  <a:ea typeface="Questrial"/>
                  <a:cs typeface="Questrial"/>
                  <a:sym typeface="Questrial"/>
                </a:rPr>
                <a:t>IRELAND DURING THE EMERGENCY</a:t>
              </a:r>
            </a:p>
          </p:txBody>
        </p:sp>
      </p:grpSp>
      <p:sp>
        <p:nvSpPr>
          <p:cNvPr name="Freeform 60" id="60"/>
          <p:cNvSpPr/>
          <p:nvPr/>
        </p:nvSpPr>
        <p:spPr>
          <a:xfrm flipH="false" flipV="false" rot="0">
            <a:off x="15333135" y="0"/>
            <a:ext cx="1606125" cy="2410694"/>
          </a:xfrm>
          <a:custGeom>
            <a:avLst/>
            <a:gdLst/>
            <a:ahLst/>
            <a:cxnLst/>
            <a:rect r="r" b="b" t="t" l="l"/>
            <a:pathLst>
              <a:path h="2410694" w="1606125">
                <a:moveTo>
                  <a:pt x="0" y="0"/>
                </a:moveTo>
                <a:lnTo>
                  <a:pt x="1606125" y="0"/>
                </a:lnTo>
                <a:lnTo>
                  <a:pt x="1606125" y="2410694"/>
                </a:lnTo>
                <a:lnTo>
                  <a:pt x="0" y="24106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685800" y="100110"/>
            <a:ext cx="3292609" cy="1646304"/>
          </a:xfrm>
          <a:custGeom>
            <a:avLst/>
            <a:gdLst/>
            <a:ahLst/>
            <a:cxnLst/>
            <a:rect r="r" b="b" t="t" l="l"/>
            <a:pathLst>
              <a:path h="1646304" w="3292609">
                <a:moveTo>
                  <a:pt x="0" y="0"/>
                </a:moveTo>
                <a:lnTo>
                  <a:pt x="3292609" y="0"/>
                </a:lnTo>
                <a:lnTo>
                  <a:pt x="3292609" y="1646305"/>
                </a:lnTo>
                <a:lnTo>
                  <a:pt x="0" y="1646305"/>
                </a:lnTo>
                <a:lnTo>
                  <a:pt x="0" y="0"/>
                </a:lnTo>
                <a:close/>
              </a:path>
            </a:pathLst>
          </a:custGeom>
          <a:blipFill>
            <a:blip r:embed="rId4"/>
            <a:stretch>
              <a:fillRect l="0" t="0" r="0" b="0"/>
            </a:stretch>
          </a:blipFill>
        </p:spPr>
      </p:sp>
      <p:sp>
        <p:nvSpPr>
          <p:cNvPr name="Freeform 62" id="62"/>
          <p:cNvSpPr/>
          <p:nvPr/>
        </p:nvSpPr>
        <p:spPr>
          <a:xfrm flipH="false" flipV="false" rot="0">
            <a:off x="1522070" y="3066433"/>
            <a:ext cx="3304329" cy="1565426"/>
          </a:xfrm>
          <a:custGeom>
            <a:avLst/>
            <a:gdLst/>
            <a:ahLst/>
            <a:cxnLst/>
            <a:rect r="r" b="b" t="t" l="l"/>
            <a:pathLst>
              <a:path h="1565426" w="3304329">
                <a:moveTo>
                  <a:pt x="0" y="0"/>
                </a:moveTo>
                <a:lnTo>
                  <a:pt x="3304329" y="0"/>
                </a:lnTo>
                <a:lnTo>
                  <a:pt x="3304329" y="1565426"/>
                </a:lnTo>
                <a:lnTo>
                  <a:pt x="0" y="15654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3" id="63"/>
          <p:cNvSpPr/>
          <p:nvPr/>
        </p:nvSpPr>
        <p:spPr>
          <a:xfrm flipH="false" flipV="false" rot="0">
            <a:off x="2484831" y="8671339"/>
            <a:ext cx="1597916" cy="1597916"/>
          </a:xfrm>
          <a:custGeom>
            <a:avLst/>
            <a:gdLst/>
            <a:ahLst/>
            <a:cxnLst/>
            <a:rect r="r" b="b" t="t" l="l"/>
            <a:pathLst>
              <a:path h="1597916" w="1597916">
                <a:moveTo>
                  <a:pt x="0" y="0"/>
                </a:moveTo>
                <a:lnTo>
                  <a:pt x="1597916" y="0"/>
                </a:lnTo>
                <a:lnTo>
                  <a:pt x="1597916" y="1597916"/>
                </a:lnTo>
                <a:lnTo>
                  <a:pt x="0" y="15979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4" id="64"/>
          <p:cNvSpPr/>
          <p:nvPr/>
        </p:nvSpPr>
        <p:spPr>
          <a:xfrm flipH="false" flipV="false" rot="0">
            <a:off x="9490740" y="3294602"/>
            <a:ext cx="3592110" cy="1252748"/>
          </a:xfrm>
          <a:custGeom>
            <a:avLst/>
            <a:gdLst/>
            <a:ahLst/>
            <a:cxnLst/>
            <a:rect r="r" b="b" t="t" l="l"/>
            <a:pathLst>
              <a:path h="1252748" w="3592110">
                <a:moveTo>
                  <a:pt x="0" y="0"/>
                </a:moveTo>
                <a:lnTo>
                  <a:pt x="3592110" y="0"/>
                </a:lnTo>
                <a:lnTo>
                  <a:pt x="3592110" y="1252749"/>
                </a:lnTo>
                <a:lnTo>
                  <a:pt x="0" y="12527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5" id="65"/>
          <p:cNvSpPr/>
          <p:nvPr/>
        </p:nvSpPr>
        <p:spPr>
          <a:xfrm flipH="false" flipV="false" rot="0">
            <a:off x="12604225" y="8280612"/>
            <a:ext cx="1095869" cy="1348762"/>
          </a:xfrm>
          <a:custGeom>
            <a:avLst/>
            <a:gdLst/>
            <a:ahLst/>
            <a:cxnLst/>
            <a:rect r="r" b="b" t="t" l="l"/>
            <a:pathLst>
              <a:path h="1348762" w="1095869">
                <a:moveTo>
                  <a:pt x="0" y="0"/>
                </a:moveTo>
                <a:lnTo>
                  <a:pt x="1095869" y="0"/>
                </a:lnTo>
                <a:lnTo>
                  <a:pt x="1095869" y="1348763"/>
                </a:lnTo>
                <a:lnTo>
                  <a:pt x="0" y="13487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6" id="66"/>
          <p:cNvSpPr/>
          <p:nvPr/>
        </p:nvSpPr>
        <p:spPr>
          <a:xfrm flipH="false" flipV="false" rot="0">
            <a:off x="8449398" y="8673480"/>
            <a:ext cx="1536878" cy="1613520"/>
          </a:xfrm>
          <a:custGeom>
            <a:avLst/>
            <a:gdLst/>
            <a:ahLst/>
            <a:cxnLst/>
            <a:rect r="r" b="b" t="t" l="l"/>
            <a:pathLst>
              <a:path h="1613520" w="1536878">
                <a:moveTo>
                  <a:pt x="0" y="0"/>
                </a:moveTo>
                <a:lnTo>
                  <a:pt x="1536878" y="0"/>
                </a:lnTo>
                <a:lnTo>
                  <a:pt x="1536878" y="1613520"/>
                </a:lnTo>
                <a:lnTo>
                  <a:pt x="0" y="16135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67" id="67"/>
          <p:cNvSpPr txBox="true"/>
          <p:nvPr/>
        </p:nvSpPr>
        <p:spPr>
          <a:xfrm rot="0">
            <a:off x="3943053" y="1788152"/>
            <a:ext cx="2691485" cy="1294055"/>
          </a:xfrm>
          <a:prstGeom prst="rect">
            <a:avLst/>
          </a:prstGeom>
        </p:spPr>
        <p:txBody>
          <a:bodyPr anchor="t" rtlCol="false" tIns="0" lIns="0" bIns="0" rIns="0">
            <a:spAutoFit/>
          </a:bodyPr>
          <a:lstStyle/>
          <a:p>
            <a:pPr algn="ctr" marL="0" indent="0" lvl="0">
              <a:lnSpc>
                <a:spcPts val="2019"/>
              </a:lnSpc>
              <a:spcBef>
                <a:spcPct val="0"/>
              </a:spcBef>
            </a:pPr>
            <a:r>
              <a:rPr lang="en-US" b="true" sz="1463" spc="143">
                <a:solidFill>
                  <a:srgbClr val="363371"/>
                </a:solidFill>
                <a:latin typeface="Arial Bold"/>
                <a:ea typeface="Arial Bold"/>
                <a:cs typeface="Arial Bold"/>
                <a:sym typeface="Arial Bold"/>
              </a:rPr>
              <a:t>World War II</a:t>
            </a:r>
            <a:r>
              <a:rPr lang="en-US" b="true" sz="1463" spc="143">
                <a:solidFill>
                  <a:srgbClr val="0DA33B"/>
                </a:solidFill>
                <a:latin typeface="Arial Bold"/>
                <a:ea typeface="Arial Bold"/>
                <a:cs typeface="Arial Bold"/>
                <a:sym typeface="Arial Bold"/>
              </a:rPr>
              <a:t> </a:t>
            </a:r>
            <a:r>
              <a:rPr lang="en-US" sz="1463" spc="143">
                <a:solidFill>
                  <a:srgbClr val="000000"/>
                </a:solidFill>
                <a:latin typeface="Arial"/>
                <a:ea typeface="Arial"/>
                <a:cs typeface="Arial"/>
                <a:sym typeface="Arial"/>
              </a:rPr>
              <a:t>breaks out; </a:t>
            </a:r>
            <a:r>
              <a:rPr lang="en-US" b="true" sz="1463" spc="143">
                <a:solidFill>
                  <a:srgbClr val="363371"/>
                </a:solidFill>
                <a:latin typeface="Arial Bold"/>
                <a:ea typeface="Arial Bold"/>
                <a:cs typeface="Arial Bold"/>
                <a:sym typeface="Arial Bold"/>
              </a:rPr>
              <a:t>de Valera</a:t>
            </a:r>
            <a:r>
              <a:rPr lang="en-US" b="true" sz="1463" spc="143">
                <a:solidFill>
                  <a:srgbClr val="000000"/>
                </a:solidFill>
                <a:latin typeface="Arial Bold"/>
                <a:ea typeface="Arial Bold"/>
                <a:cs typeface="Arial Bold"/>
                <a:sym typeface="Arial Bold"/>
              </a:rPr>
              <a:t> </a:t>
            </a:r>
            <a:r>
              <a:rPr lang="en-US" sz="1463" spc="143">
                <a:solidFill>
                  <a:srgbClr val="000000"/>
                </a:solidFill>
                <a:latin typeface="Arial"/>
                <a:ea typeface="Arial"/>
                <a:cs typeface="Arial"/>
                <a:sym typeface="Arial"/>
              </a:rPr>
              <a:t>declares a </a:t>
            </a:r>
            <a:r>
              <a:rPr lang="en-US" b="true" sz="1463" spc="143">
                <a:solidFill>
                  <a:srgbClr val="363371"/>
                </a:solidFill>
                <a:latin typeface="Arial Bold"/>
                <a:ea typeface="Arial Bold"/>
                <a:cs typeface="Arial Bold"/>
                <a:sym typeface="Arial Bold"/>
              </a:rPr>
              <a:t>state of Emergency </a:t>
            </a:r>
            <a:r>
              <a:rPr lang="en-US" sz="1463" spc="143">
                <a:solidFill>
                  <a:srgbClr val="000000"/>
                </a:solidFill>
                <a:latin typeface="Arial"/>
                <a:ea typeface="Arial"/>
                <a:cs typeface="Arial"/>
                <a:sym typeface="Arial"/>
              </a:rPr>
              <a:t>as Ireland declares </a:t>
            </a:r>
            <a:r>
              <a:rPr lang="en-US" b="true" sz="1463" spc="143">
                <a:solidFill>
                  <a:srgbClr val="363371"/>
                </a:solidFill>
                <a:latin typeface="Arial Bold"/>
                <a:ea typeface="Arial Bold"/>
                <a:cs typeface="Arial Bold"/>
                <a:sym typeface="Arial Bold"/>
              </a:rPr>
              <a:t>neutrality</a:t>
            </a:r>
            <a:r>
              <a:rPr lang="en-US" b="true" sz="1463" spc="143">
                <a:solidFill>
                  <a:srgbClr val="000000"/>
                </a:solidFill>
                <a:latin typeface="Arial Bold"/>
                <a:ea typeface="Arial Bold"/>
                <a:cs typeface="Arial Bold"/>
                <a:sym typeface="Arial Bold"/>
              </a:rPr>
              <a:t>.</a:t>
            </a:r>
          </a:p>
        </p:txBody>
      </p:sp>
      <p:sp>
        <p:nvSpPr>
          <p:cNvPr name="TextBox 68" id="68"/>
          <p:cNvSpPr txBox="true"/>
          <p:nvPr/>
        </p:nvSpPr>
        <p:spPr>
          <a:xfrm rot="0">
            <a:off x="7957110" y="1793558"/>
            <a:ext cx="2691485" cy="1294055"/>
          </a:xfrm>
          <a:prstGeom prst="rect">
            <a:avLst/>
          </a:prstGeom>
        </p:spPr>
        <p:txBody>
          <a:bodyPr anchor="t" rtlCol="false" tIns="0" lIns="0" bIns="0" rIns="0">
            <a:spAutoFit/>
          </a:bodyPr>
          <a:lstStyle/>
          <a:p>
            <a:pPr algn="ctr" marL="0" indent="0" lvl="0">
              <a:lnSpc>
                <a:spcPts val="2019"/>
              </a:lnSpc>
              <a:spcBef>
                <a:spcPct val="0"/>
              </a:spcBef>
            </a:pPr>
            <a:r>
              <a:rPr lang="en-US" sz="1463" spc="143">
                <a:solidFill>
                  <a:srgbClr val="000000"/>
                </a:solidFill>
                <a:latin typeface="Arial"/>
                <a:ea typeface="Arial"/>
                <a:cs typeface="Arial"/>
                <a:sym typeface="Arial"/>
              </a:rPr>
              <a:t>The </a:t>
            </a:r>
            <a:r>
              <a:rPr lang="en-US" b="true" sz="1463" spc="143">
                <a:solidFill>
                  <a:srgbClr val="363371"/>
                </a:solidFill>
                <a:latin typeface="Arial Bold"/>
                <a:ea typeface="Arial Bold"/>
                <a:cs typeface="Arial Bold"/>
                <a:sym typeface="Arial Bold"/>
              </a:rPr>
              <a:t>Belfast Blitz</a:t>
            </a:r>
            <a:r>
              <a:rPr lang="en-US" sz="1463" spc="143">
                <a:solidFill>
                  <a:srgbClr val="000000"/>
                </a:solidFill>
                <a:latin typeface="Arial"/>
                <a:ea typeface="Arial"/>
                <a:cs typeface="Arial"/>
                <a:sym typeface="Arial"/>
              </a:rPr>
              <a:t>, requiring aid from Ireland to battle fires. </a:t>
            </a:r>
            <a:r>
              <a:rPr lang="en-US" b="true" sz="1463" spc="143">
                <a:solidFill>
                  <a:srgbClr val="363371"/>
                </a:solidFill>
                <a:latin typeface="Arial Bold"/>
                <a:ea typeface="Arial Bold"/>
                <a:cs typeface="Arial Bold"/>
                <a:sym typeface="Arial Bold"/>
              </a:rPr>
              <a:t>Dublin </a:t>
            </a:r>
            <a:r>
              <a:rPr lang="en-US" sz="1463" spc="143">
                <a:solidFill>
                  <a:srgbClr val="000000"/>
                </a:solidFill>
                <a:latin typeface="Arial"/>
                <a:ea typeface="Arial"/>
                <a:cs typeface="Arial"/>
                <a:sym typeface="Arial"/>
              </a:rPr>
              <a:t>is also, mistakenly, bombed by </a:t>
            </a:r>
            <a:r>
              <a:rPr lang="en-US" b="true" sz="1463" spc="143">
                <a:solidFill>
                  <a:srgbClr val="363371"/>
                </a:solidFill>
                <a:latin typeface="Arial Bold"/>
                <a:ea typeface="Arial Bold"/>
                <a:cs typeface="Arial Bold"/>
                <a:sym typeface="Arial Bold"/>
              </a:rPr>
              <a:t>Germany</a:t>
            </a:r>
          </a:p>
        </p:txBody>
      </p:sp>
      <p:sp>
        <p:nvSpPr>
          <p:cNvPr name="TextBox 69" id="69"/>
          <p:cNvSpPr txBox="true"/>
          <p:nvPr/>
        </p:nvSpPr>
        <p:spPr>
          <a:xfrm rot="0">
            <a:off x="11907367" y="2022596"/>
            <a:ext cx="2691485" cy="858002"/>
          </a:xfrm>
          <a:prstGeom prst="rect">
            <a:avLst/>
          </a:prstGeom>
        </p:spPr>
        <p:txBody>
          <a:bodyPr anchor="t" rtlCol="false" tIns="0" lIns="0" bIns="0" rIns="0">
            <a:spAutoFit/>
          </a:bodyPr>
          <a:lstStyle/>
          <a:p>
            <a:pPr algn="ctr" marL="0" indent="0" lvl="0">
              <a:lnSpc>
                <a:spcPts val="2243"/>
              </a:lnSpc>
              <a:spcBef>
                <a:spcPct val="0"/>
              </a:spcBef>
            </a:pPr>
            <a:r>
              <a:rPr lang="en-US" b="true" sz="1625" spc="159">
                <a:solidFill>
                  <a:srgbClr val="363371"/>
                </a:solidFill>
                <a:latin typeface="Arial Bold"/>
                <a:ea typeface="Arial Bold"/>
                <a:cs typeface="Arial Bold"/>
                <a:sym typeface="Arial Bold"/>
              </a:rPr>
              <a:t>Rationing orders </a:t>
            </a:r>
            <a:r>
              <a:rPr lang="en-US" sz="1625" spc="159">
                <a:solidFill>
                  <a:srgbClr val="000000"/>
                </a:solidFill>
                <a:latin typeface="Arial"/>
                <a:ea typeface="Arial"/>
                <a:cs typeface="Arial"/>
                <a:sym typeface="Arial"/>
              </a:rPr>
              <a:t>are laid before </a:t>
            </a:r>
            <a:r>
              <a:rPr lang="en-US" b="true" sz="1625" spc="159">
                <a:solidFill>
                  <a:srgbClr val="363371"/>
                </a:solidFill>
                <a:latin typeface="Arial Bold"/>
                <a:ea typeface="Arial Bold"/>
                <a:cs typeface="Arial Bold"/>
                <a:sym typeface="Arial Bold"/>
              </a:rPr>
              <a:t>Dáil Éireann</a:t>
            </a:r>
            <a:r>
              <a:rPr lang="en-US" b="true" sz="1625" spc="159">
                <a:solidFill>
                  <a:srgbClr val="000000"/>
                </a:solidFill>
                <a:latin typeface="Arial Bold"/>
                <a:ea typeface="Arial Bold"/>
                <a:cs typeface="Arial Bold"/>
                <a:sym typeface="Arial Bold"/>
              </a:rPr>
              <a:t>.</a:t>
            </a:r>
          </a:p>
        </p:txBody>
      </p:sp>
      <p:sp>
        <p:nvSpPr>
          <p:cNvPr name="TextBox 70" id="70"/>
          <p:cNvSpPr txBox="true"/>
          <p:nvPr/>
        </p:nvSpPr>
        <p:spPr>
          <a:xfrm rot="0">
            <a:off x="1987344" y="7400832"/>
            <a:ext cx="2691485" cy="1125383"/>
          </a:xfrm>
          <a:prstGeom prst="rect">
            <a:avLst/>
          </a:prstGeom>
        </p:spPr>
        <p:txBody>
          <a:bodyPr anchor="t" rtlCol="false" tIns="0" lIns="0" bIns="0" rIns="0">
            <a:spAutoFit/>
          </a:bodyPr>
          <a:lstStyle/>
          <a:p>
            <a:pPr algn="ctr" marL="0" indent="0" lvl="0">
              <a:lnSpc>
                <a:spcPts val="2198"/>
              </a:lnSpc>
              <a:spcBef>
                <a:spcPct val="0"/>
              </a:spcBef>
            </a:pPr>
            <a:r>
              <a:rPr lang="en-US" sz="1593" spc="156">
                <a:solidFill>
                  <a:srgbClr val="000000"/>
                </a:solidFill>
                <a:latin typeface="Arial"/>
                <a:ea typeface="Arial"/>
                <a:cs typeface="Arial"/>
                <a:sym typeface="Arial"/>
              </a:rPr>
              <a:t>The Irish Constitution, </a:t>
            </a:r>
            <a:r>
              <a:rPr lang="en-US" b="true" sz="1593" spc="156">
                <a:solidFill>
                  <a:srgbClr val="363371"/>
                </a:solidFill>
                <a:latin typeface="Arial Bold"/>
                <a:ea typeface="Arial Bold"/>
                <a:cs typeface="Arial Bold"/>
                <a:sym typeface="Arial Bold"/>
              </a:rPr>
              <a:t>Bunreacht na hÉireann</a:t>
            </a:r>
            <a:r>
              <a:rPr lang="en-US" sz="1593" spc="156">
                <a:solidFill>
                  <a:srgbClr val="000000"/>
                </a:solidFill>
                <a:latin typeface="Arial"/>
                <a:ea typeface="Arial"/>
                <a:cs typeface="Arial"/>
                <a:sym typeface="Arial"/>
              </a:rPr>
              <a:t>, is established.</a:t>
            </a:r>
          </a:p>
        </p:txBody>
      </p:sp>
      <p:sp>
        <p:nvSpPr>
          <p:cNvPr name="TextBox 71" id="71"/>
          <p:cNvSpPr txBox="true"/>
          <p:nvPr/>
        </p:nvSpPr>
        <p:spPr>
          <a:xfrm rot="0">
            <a:off x="5803914" y="7420893"/>
            <a:ext cx="2691485" cy="1134165"/>
          </a:xfrm>
          <a:prstGeom prst="rect">
            <a:avLst/>
          </a:prstGeom>
        </p:spPr>
        <p:txBody>
          <a:bodyPr anchor="t" rtlCol="false" tIns="0" lIns="0" bIns="0" rIns="0">
            <a:spAutoFit/>
          </a:bodyPr>
          <a:lstStyle/>
          <a:p>
            <a:pPr algn="ctr" marL="0" indent="0" lvl="0">
              <a:lnSpc>
                <a:spcPts val="2243"/>
              </a:lnSpc>
              <a:spcBef>
                <a:spcPct val="0"/>
              </a:spcBef>
            </a:pPr>
            <a:r>
              <a:rPr lang="en-US" sz="1625" spc="159">
                <a:solidFill>
                  <a:srgbClr val="000000"/>
                </a:solidFill>
                <a:latin typeface="Arial"/>
                <a:ea typeface="Arial"/>
                <a:cs typeface="Arial"/>
                <a:sym typeface="Arial"/>
              </a:rPr>
              <a:t>As </a:t>
            </a:r>
            <a:r>
              <a:rPr lang="en-US" b="true" sz="1625" spc="159">
                <a:solidFill>
                  <a:srgbClr val="363371"/>
                </a:solidFill>
                <a:latin typeface="Arial Bold"/>
                <a:ea typeface="Arial Bold"/>
                <a:cs typeface="Arial Bold"/>
                <a:sym typeface="Arial Bold"/>
              </a:rPr>
              <a:t>Battle of Britain</a:t>
            </a:r>
            <a:r>
              <a:rPr lang="en-US" sz="1625" spc="159">
                <a:solidFill>
                  <a:srgbClr val="363371"/>
                </a:solidFill>
                <a:latin typeface="Arial"/>
                <a:ea typeface="Arial"/>
                <a:cs typeface="Arial"/>
                <a:sym typeface="Arial"/>
              </a:rPr>
              <a:t> </a:t>
            </a:r>
            <a:r>
              <a:rPr lang="en-US" sz="1625" spc="159">
                <a:solidFill>
                  <a:srgbClr val="000000"/>
                </a:solidFill>
                <a:latin typeface="Arial"/>
                <a:ea typeface="Arial"/>
                <a:cs typeface="Arial"/>
                <a:sym typeface="Arial"/>
              </a:rPr>
              <a:t>takes place, </a:t>
            </a:r>
            <a:r>
              <a:rPr lang="en-US" b="true" sz="1625" spc="159">
                <a:solidFill>
                  <a:srgbClr val="363371"/>
                </a:solidFill>
                <a:latin typeface="Arial Bold"/>
                <a:ea typeface="Arial Bold"/>
                <a:cs typeface="Arial Bold"/>
                <a:sym typeface="Arial Bold"/>
              </a:rPr>
              <a:t>Germany</a:t>
            </a:r>
            <a:r>
              <a:rPr lang="en-US" sz="1625" spc="159">
                <a:solidFill>
                  <a:srgbClr val="363371"/>
                </a:solidFill>
                <a:latin typeface="Arial"/>
                <a:ea typeface="Arial"/>
                <a:cs typeface="Arial"/>
                <a:sym typeface="Arial"/>
              </a:rPr>
              <a:t> </a:t>
            </a:r>
            <a:r>
              <a:rPr lang="en-US" sz="1625" spc="159">
                <a:solidFill>
                  <a:srgbClr val="000000"/>
                </a:solidFill>
                <a:latin typeface="Arial"/>
                <a:ea typeface="Arial"/>
                <a:cs typeface="Arial"/>
                <a:sym typeface="Arial"/>
              </a:rPr>
              <a:t>mistakenly </a:t>
            </a:r>
            <a:r>
              <a:rPr lang="en-US" b="true" sz="1625" spc="159">
                <a:solidFill>
                  <a:srgbClr val="363371"/>
                </a:solidFill>
                <a:latin typeface="Arial Bold"/>
                <a:ea typeface="Arial Bold"/>
                <a:cs typeface="Arial Bold"/>
                <a:sym typeface="Arial Bold"/>
              </a:rPr>
              <a:t>bombs Co. Wexford</a:t>
            </a:r>
            <a:r>
              <a:rPr lang="en-US" sz="1625" spc="159">
                <a:solidFill>
                  <a:srgbClr val="000000"/>
                </a:solidFill>
                <a:latin typeface="Arial"/>
                <a:ea typeface="Arial"/>
                <a:cs typeface="Arial"/>
                <a:sym typeface="Arial"/>
              </a:rPr>
              <a:t>.</a:t>
            </a:r>
          </a:p>
        </p:txBody>
      </p:sp>
      <p:sp>
        <p:nvSpPr>
          <p:cNvPr name="TextBox 72" id="72"/>
          <p:cNvSpPr txBox="true"/>
          <p:nvPr/>
        </p:nvSpPr>
        <p:spPr>
          <a:xfrm rot="0">
            <a:off x="9954318" y="7318637"/>
            <a:ext cx="2691485" cy="1294055"/>
          </a:xfrm>
          <a:prstGeom prst="rect">
            <a:avLst/>
          </a:prstGeom>
        </p:spPr>
        <p:txBody>
          <a:bodyPr anchor="t" rtlCol="false" tIns="0" lIns="0" bIns="0" rIns="0">
            <a:spAutoFit/>
          </a:bodyPr>
          <a:lstStyle/>
          <a:p>
            <a:pPr algn="ctr" marL="0" indent="0" lvl="0">
              <a:lnSpc>
                <a:spcPts val="2019"/>
              </a:lnSpc>
              <a:spcBef>
                <a:spcPct val="0"/>
              </a:spcBef>
            </a:pPr>
            <a:r>
              <a:rPr lang="en-US" b="true" sz="1463" spc="143">
                <a:solidFill>
                  <a:srgbClr val="363371"/>
                </a:solidFill>
                <a:latin typeface="Arial Bold"/>
                <a:ea typeface="Arial Bold"/>
                <a:cs typeface="Arial Bold"/>
                <a:sym typeface="Arial Bold"/>
              </a:rPr>
              <a:t>Victory in Europe Day</a:t>
            </a:r>
            <a:r>
              <a:rPr lang="en-US" b="true" sz="1463" spc="143">
                <a:solidFill>
                  <a:srgbClr val="000000"/>
                </a:solidFill>
                <a:latin typeface="Arial Bold"/>
                <a:ea typeface="Arial Bold"/>
                <a:cs typeface="Arial Bold"/>
                <a:sym typeface="Arial Bold"/>
              </a:rPr>
              <a:t> </a:t>
            </a:r>
            <a:r>
              <a:rPr lang="en-US" sz="1463" spc="143">
                <a:solidFill>
                  <a:srgbClr val="000000"/>
                </a:solidFill>
                <a:latin typeface="Arial"/>
                <a:ea typeface="Arial"/>
                <a:cs typeface="Arial"/>
                <a:sym typeface="Arial"/>
              </a:rPr>
              <a:t>marks the end of the war in Europe; </a:t>
            </a:r>
            <a:r>
              <a:rPr lang="en-US" b="true" sz="1463" spc="143">
                <a:solidFill>
                  <a:srgbClr val="363371"/>
                </a:solidFill>
                <a:latin typeface="Arial Bold"/>
                <a:ea typeface="Arial Bold"/>
                <a:cs typeface="Arial Bold"/>
                <a:sym typeface="Arial Bold"/>
              </a:rPr>
              <a:t>Victory in Japan Day</a:t>
            </a:r>
            <a:r>
              <a:rPr lang="en-US" sz="1463" spc="143">
                <a:solidFill>
                  <a:srgbClr val="000000"/>
                </a:solidFill>
                <a:latin typeface="Arial"/>
                <a:ea typeface="Arial"/>
                <a:cs typeface="Arial"/>
                <a:sym typeface="Arial"/>
              </a:rPr>
              <a:t> marks the end of the war.</a:t>
            </a:r>
          </a:p>
        </p:txBody>
      </p:sp>
      <p:sp>
        <p:nvSpPr>
          <p:cNvPr name="TextBox 73" id="73"/>
          <p:cNvSpPr txBox="true"/>
          <p:nvPr/>
        </p:nvSpPr>
        <p:spPr>
          <a:xfrm rot="0">
            <a:off x="13926876" y="7445672"/>
            <a:ext cx="2691485" cy="1039984"/>
          </a:xfrm>
          <a:prstGeom prst="rect">
            <a:avLst/>
          </a:prstGeom>
        </p:spPr>
        <p:txBody>
          <a:bodyPr anchor="t" rtlCol="false" tIns="0" lIns="0" bIns="0" rIns="0">
            <a:spAutoFit/>
          </a:bodyPr>
          <a:lstStyle/>
          <a:p>
            <a:pPr algn="ctr" marL="0" indent="0" lvl="0">
              <a:lnSpc>
                <a:spcPts val="2019"/>
              </a:lnSpc>
              <a:spcBef>
                <a:spcPct val="0"/>
              </a:spcBef>
            </a:pPr>
            <a:r>
              <a:rPr lang="en-US" sz="1463" spc="143">
                <a:solidFill>
                  <a:srgbClr val="000000"/>
                </a:solidFill>
                <a:latin typeface="Arial"/>
                <a:ea typeface="Arial"/>
                <a:cs typeface="Arial"/>
                <a:sym typeface="Arial"/>
              </a:rPr>
              <a:t>The </a:t>
            </a:r>
            <a:r>
              <a:rPr lang="en-US" b="true" sz="1463" spc="143">
                <a:solidFill>
                  <a:srgbClr val="363371"/>
                </a:solidFill>
                <a:latin typeface="Arial Bold"/>
                <a:ea typeface="Arial Bold"/>
                <a:cs typeface="Arial Bold"/>
                <a:sym typeface="Arial Bold"/>
              </a:rPr>
              <a:t>Republic of Ireland</a:t>
            </a:r>
            <a:r>
              <a:rPr lang="en-US" sz="1463" spc="143">
                <a:solidFill>
                  <a:srgbClr val="000000"/>
                </a:solidFill>
                <a:latin typeface="Arial"/>
                <a:ea typeface="Arial"/>
                <a:cs typeface="Arial"/>
                <a:sym typeface="Arial"/>
              </a:rPr>
              <a:t> is established, completing full Irish independence from Britain.</a:t>
            </a:r>
          </a:p>
        </p:txBody>
      </p:sp>
      <p:sp>
        <p:nvSpPr>
          <p:cNvPr name="TextBox 74" id="74"/>
          <p:cNvSpPr txBox="true"/>
          <p:nvPr/>
        </p:nvSpPr>
        <p:spPr>
          <a:xfrm rot="0">
            <a:off x="7547497" y="-53232"/>
            <a:ext cx="2752449" cy="392989"/>
          </a:xfrm>
          <a:prstGeom prst="rect">
            <a:avLst/>
          </a:prstGeom>
        </p:spPr>
        <p:txBody>
          <a:bodyPr anchor="t" rtlCol="false" tIns="0" lIns="0" bIns="0" rIns="0">
            <a:spAutoFit/>
          </a:bodyPr>
          <a:lstStyle/>
          <a:p>
            <a:pPr algn="ctr">
              <a:lnSpc>
                <a:spcPts val="2934"/>
              </a:lnSpc>
            </a:pPr>
            <a:r>
              <a:rPr lang="en-US" b="true" sz="2096">
                <a:solidFill>
                  <a:srgbClr val="363371"/>
                </a:solidFill>
                <a:latin typeface="Old Standard Bold"/>
                <a:ea typeface="Old Standard Bold"/>
                <a:cs typeface="Old Standard Bold"/>
                <a:sym typeface="Old Standard Bold"/>
              </a:rPr>
              <a:t>Chapter</a:t>
            </a:r>
            <a:r>
              <a:rPr lang="en-US" b="true" sz="2096">
                <a:solidFill>
                  <a:srgbClr val="363371"/>
                </a:solidFill>
                <a:latin typeface="Old Standard Bold"/>
                <a:ea typeface="Old Standard Bold"/>
                <a:cs typeface="Old Standard Bold"/>
                <a:sym typeface="Old Standard Bold"/>
              </a:rPr>
              <a:t> 25.2</a:t>
            </a:r>
          </a:p>
        </p:txBody>
      </p:sp>
      <p:grpSp>
        <p:nvGrpSpPr>
          <p:cNvPr name="Group 75" id="75"/>
          <p:cNvGrpSpPr/>
          <p:nvPr/>
        </p:nvGrpSpPr>
        <p:grpSpPr>
          <a:xfrm rot="0">
            <a:off x="11383909" y="9756776"/>
            <a:ext cx="5555351" cy="530224"/>
            <a:chOff x="0" y="0"/>
            <a:chExt cx="7407135" cy="706965"/>
          </a:xfrm>
        </p:grpSpPr>
        <p:sp>
          <p:nvSpPr>
            <p:cNvPr name="Freeform 76" id="7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7" id="7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8" id="7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79" id="7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0" id="8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81" id="8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Learning Outcomes</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2.5 IDENTIFY </a:t>
            </a:r>
            <a:r>
              <a:rPr lang="en-US" sz="3000">
                <a:solidFill>
                  <a:srgbClr val="000000"/>
                </a:solidFill>
                <a:latin typeface="Arial"/>
                <a:ea typeface="Arial"/>
                <a:cs typeface="Arial"/>
                <a:sym typeface="Arial"/>
              </a:rPr>
              <a:t>the causes, course and consequences of the Northern Ireland Troubles and their impact on North– South and Anglo-Irish relations</a:t>
            </a:r>
          </a:p>
          <a:p>
            <a:pPr algn="l">
              <a:lnSpc>
                <a:spcPts val="4200"/>
              </a:lnSpc>
            </a:pPr>
            <a:r>
              <a:rPr lang="en-US" sz="3000" b="true">
                <a:solidFill>
                  <a:srgbClr val="000000"/>
                </a:solidFill>
                <a:latin typeface="Arial Bold"/>
                <a:ea typeface="Arial Bold"/>
                <a:cs typeface="Arial Bold"/>
                <a:sym typeface="Arial Bold"/>
              </a:rPr>
              <a:t>2.8 DESCRIBE</a:t>
            </a:r>
            <a:r>
              <a:rPr lang="en-US" sz="3000">
                <a:solidFill>
                  <a:srgbClr val="000000"/>
                </a:solidFill>
                <a:latin typeface="Arial"/>
                <a:ea typeface="Arial"/>
                <a:cs typeface="Arial"/>
                <a:sym typeface="Arial"/>
              </a:rPr>
              <a:t> the impact of war on the lives of Irish people, referring to either World War I or World War II</a:t>
            </a:r>
          </a:p>
          <a:p>
            <a:pPr algn="l">
              <a:lnSpc>
                <a:spcPts val="4200"/>
              </a:lnSpc>
            </a:pPr>
            <a:r>
              <a:rPr lang="en-US" sz="3000" b="true">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b="true">
                <a:solidFill>
                  <a:srgbClr val="000000"/>
                </a:solidFill>
                <a:latin typeface="Arial Bold"/>
                <a:ea typeface="Arial Bold"/>
                <a:cs typeface="Arial Bold"/>
                <a:sym typeface="Arial Bold"/>
              </a:rPr>
              <a:t>1.11 MAKE CONNECTIONS AND COMPARISONS </a:t>
            </a:r>
            <a:r>
              <a:rPr lang="en-US" sz="3000">
                <a:solidFill>
                  <a:srgbClr val="000000"/>
                </a:solidFill>
                <a:latin typeface="Arial"/>
                <a:ea typeface="Arial"/>
                <a:cs typeface="Arial"/>
                <a:sym typeface="Arial"/>
              </a:rPr>
              <a:t>between people, issues and events in different places and historical eras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Emergency was the name given to the effect of World War II on Ireland between 1939 and 1945. During World War II, the South of Ireland, known as Éire, remained neutral and took no official part in the war. However, Northern Ireland fought on the side of Britain. World War II had a large impact on people's lives. It also deepened the divide between north and south.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Re-occupation of the Rhineland, 1936</a:t>
            </a:r>
          </a:p>
        </p:txBody>
      </p:sp>
      <p:sp>
        <p:nvSpPr>
          <p:cNvPr name="TextBox 7" id="7"/>
          <p:cNvSpPr txBox="true"/>
          <p:nvPr/>
        </p:nvSpPr>
        <p:spPr>
          <a:xfrm rot="0">
            <a:off x="1028700" y="1892296"/>
            <a:ext cx="1091243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German troops had been forbidden to occupy the region bordering France, called the </a:t>
            </a:r>
            <a:r>
              <a:rPr lang="en-US" sz="3000" b="true">
                <a:solidFill>
                  <a:srgbClr val="000000"/>
                </a:solidFill>
                <a:latin typeface="Arial Bold"/>
                <a:ea typeface="Arial Bold"/>
                <a:cs typeface="Arial Bold"/>
                <a:sym typeface="Arial Bold"/>
              </a:rPr>
              <a:t>Rhineland</a:t>
            </a:r>
            <a:r>
              <a:rPr lang="en-US" sz="3000">
                <a:solidFill>
                  <a:srgbClr val="000000"/>
                </a:solidFill>
                <a:latin typeface="Arial"/>
                <a:ea typeface="Arial"/>
                <a:cs typeface="Arial"/>
                <a:sym typeface="Arial"/>
              </a:rPr>
              <a:t>. In March 1936, Hitler sent troops into the Rhineland with orders to retreat if France sent its army to meet them. The German troops were greeted by cheering crowds as they crossed the River Rhine. Once again, Britain and France did not react. </a:t>
            </a:r>
          </a:p>
          <a:p>
            <a:pPr algn="l">
              <a:lnSpc>
                <a:spcPts val="4200"/>
              </a:lnSpc>
            </a:pPr>
            <a:r>
              <a:rPr lang="en-US" sz="3000">
                <a:solidFill>
                  <a:srgbClr val="000000"/>
                </a:solidFill>
                <a:latin typeface="Arial"/>
                <a:ea typeface="Arial"/>
                <a:cs typeface="Arial"/>
                <a:sym typeface="Arial"/>
              </a:rPr>
              <a:t>1936 also saw the signing of the Rome-Berlin Axis, linking Italy and Germany together while also stating that they would support each other in war.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Freeform 10" id="10"/>
          <p:cNvSpPr/>
          <p:nvPr/>
        </p:nvSpPr>
        <p:spPr>
          <a:xfrm flipH="false" flipV="false" rot="0">
            <a:off x="11941135" y="2016121"/>
            <a:ext cx="4998125" cy="7709190"/>
          </a:xfrm>
          <a:custGeom>
            <a:avLst/>
            <a:gdLst/>
            <a:ahLst/>
            <a:cxnLst/>
            <a:rect r="r" b="b" t="t" l="l"/>
            <a:pathLst>
              <a:path h="7709190" w="4998125">
                <a:moveTo>
                  <a:pt x="0" y="0"/>
                </a:moveTo>
                <a:lnTo>
                  <a:pt x="4998125" y="0"/>
                </a:lnTo>
                <a:lnTo>
                  <a:pt x="4998125" y="7709190"/>
                </a:lnTo>
                <a:lnTo>
                  <a:pt x="0" y="7709190"/>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363371"/>
                </a:solidFill>
                <a:latin typeface="Arial Bold"/>
                <a:ea typeface="Arial Bold"/>
                <a:cs typeface="Arial Bold"/>
                <a:sym typeface="Arial Bold"/>
              </a:rPr>
              <a:t>25.6.1: IRELAND ON THE EVE OF WORLD WAR II</a:t>
            </a:r>
          </a:p>
        </p:txBody>
      </p:sp>
      <p:sp>
        <p:nvSpPr>
          <p:cNvPr name="TextBox 4" id="4"/>
          <p:cNvSpPr txBox="true"/>
          <p:nvPr/>
        </p:nvSpPr>
        <p:spPr>
          <a:xfrm rot="0">
            <a:off x="0" y="3997635"/>
            <a:ext cx="18288000" cy="815975"/>
          </a:xfrm>
          <a:prstGeom prst="rect">
            <a:avLst/>
          </a:prstGeom>
        </p:spPr>
        <p:txBody>
          <a:bodyPr anchor="t" rtlCol="false" tIns="0" lIns="0" bIns="0" rIns="0">
            <a:spAutoFit/>
          </a:bodyPr>
          <a:lstStyle/>
          <a:p>
            <a:pPr algn="ctr">
              <a:lnSpc>
                <a:spcPts val="6325"/>
              </a:lnSpc>
            </a:pPr>
            <a:r>
              <a:rPr lang="en-US" sz="5500" spc="1512">
                <a:solidFill>
                  <a:srgbClr val="FFFFFF"/>
                </a:solidFill>
                <a:latin typeface="Daydream"/>
                <a:ea typeface="Daydream"/>
                <a:cs typeface="Daydream"/>
                <a:sym typeface="Daydream"/>
              </a:rPr>
              <a:t>25.6.1: ireland on the eve of world war ii</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Changes in Ireland before 1939</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Cumann na nGaedheal remained in power until 1932, having faced many challenges since the Civil War - not least restoring law and order after years of better conflict. It </a:t>
            </a:r>
            <a:r>
              <a:rPr lang="en-US" sz="2500">
                <a:solidFill>
                  <a:srgbClr val="000000"/>
                </a:solidFill>
                <a:latin typeface="Arial"/>
                <a:ea typeface="Arial"/>
                <a:cs typeface="Arial"/>
                <a:sym typeface="Arial"/>
              </a:rPr>
              <a:t>set up </a:t>
            </a:r>
            <a:r>
              <a:rPr lang="en-US" sz="2500" b="true">
                <a:solidFill>
                  <a:srgbClr val="000000"/>
                </a:solidFill>
                <a:latin typeface="Arial Bold"/>
                <a:ea typeface="Arial Bold"/>
                <a:cs typeface="Arial Bold"/>
                <a:sym typeface="Arial Bold"/>
              </a:rPr>
              <a:t>an Garda Síochána</a:t>
            </a:r>
            <a:r>
              <a:rPr lang="en-US" sz="2500">
                <a:solidFill>
                  <a:srgbClr val="000000"/>
                </a:solidFill>
                <a:latin typeface="Arial"/>
                <a:ea typeface="Arial"/>
                <a:cs typeface="Arial"/>
                <a:sym typeface="Arial"/>
              </a:rPr>
              <a:t> in 1925. It also began to modernise the country by building the </a:t>
            </a:r>
            <a:r>
              <a:rPr lang="en-US" sz="2500" b="true">
                <a:solidFill>
                  <a:srgbClr val="000000"/>
                </a:solidFill>
                <a:latin typeface="Arial Bold"/>
                <a:ea typeface="Arial Bold"/>
                <a:cs typeface="Arial Bold"/>
                <a:sym typeface="Arial Bold"/>
              </a:rPr>
              <a:t>first hydroelectric scheme at Ardnacrusha</a:t>
            </a:r>
            <a:r>
              <a:rPr lang="en-US" sz="2500">
                <a:solidFill>
                  <a:srgbClr val="000000"/>
                </a:solidFill>
                <a:latin typeface="Arial"/>
                <a:ea typeface="Arial"/>
                <a:cs typeface="Arial"/>
                <a:sym typeface="Arial"/>
              </a:rPr>
              <a:t> in Co. Clare on the River Shannon in 1929, and founding the </a:t>
            </a:r>
            <a:r>
              <a:rPr lang="en-US" sz="2500" b="true">
                <a:solidFill>
                  <a:srgbClr val="000000"/>
                </a:solidFill>
                <a:latin typeface="Arial Bold"/>
                <a:ea typeface="Arial Bold"/>
                <a:cs typeface="Arial Bold"/>
                <a:sym typeface="Arial Bold"/>
              </a:rPr>
              <a:t>Electricity Supply Board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ESB</a:t>
            </a:r>
            <a:r>
              <a:rPr lang="en-US" sz="2500">
                <a:solidFill>
                  <a:srgbClr val="000000"/>
                </a:solidFill>
                <a:latin typeface="Arial"/>
                <a:ea typeface="Arial"/>
                <a:cs typeface="Arial"/>
                <a:sym typeface="Arial"/>
              </a:rPr>
              <a:t>). However, the party had become increasingly unpopular for a number of reasons:</a:t>
            </a:r>
          </a:p>
          <a:p>
            <a:pPr algn="l" marL="539754" indent="-269877" lvl="1">
              <a:lnSpc>
                <a:spcPts val="3500"/>
              </a:lnSpc>
              <a:buFont typeface="Arial"/>
              <a:buChar char="•"/>
            </a:pPr>
            <a:r>
              <a:rPr lang="en-US" sz="2500">
                <a:solidFill>
                  <a:srgbClr val="000000"/>
                </a:solidFill>
                <a:latin typeface="Arial"/>
                <a:ea typeface="Arial"/>
                <a:cs typeface="Arial"/>
                <a:sym typeface="Arial"/>
              </a:rPr>
              <a:t>The country was</a:t>
            </a:r>
            <a:r>
              <a:rPr lang="en-US" sz="2500">
                <a:solidFill>
                  <a:srgbClr val="000000"/>
                </a:solidFill>
                <a:latin typeface="Arial"/>
                <a:ea typeface="Arial"/>
                <a:cs typeface="Arial"/>
                <a:sym typeface="Arial"/>
              </a:rPr>
              <a:t> still heavily reliant on agriculture and had little industry.</a:t>
            </a:r>
          </a:p>
          <a:p>
            <a:pPr algn="l" marL="539754" indent="-269877" lvl="1">
              <a:lnSpc>
                <a:spcPts val="3500"/>
              </a:lnSpc>
              <a:buFont typeface="Arial"/>
              <a:buChar char="•"/>
            </a:pPr>
            <a:r>
              <a:rPr lang="en-US" sz="2500">
                <a:solidFill>
                  <a:srgbClr val="000000"/>
                </a:solidFill>
                <a:latin typeface="Arial"/>
                <a:ea typeface="Arial"/>
                <a:cs typeface="Arial"/>
                <a:sym typeface="Arial"/>
              </a:rPr>
              <a:t>From </a:t>
            </a:r>
            <a:r>
              <a:rPr lang="en-US" sz="2500">
                <a:solidFill>
                  <a:srgbClr val="000000"/>
                </a:solidFill>
                <a:latin typeface="Arial"/>
                <a:ea typeface="Arial"/>
                <a:cs typeface="Arial"/>
                <a:sym typeface="Arial"/>
              </a:rPr>
              <a:t>1929, the </a:t>
            </a:r>
            <a:r>
              <a:rPr lang="en-US" b="true" sz="2500">
                <a:solidFill>
                  <a:srgbClr val="000000"/>
                </a:solidFill>
                <a:latin typeface="Arial Bold"/>
                <a:ea typeface="Arial Bold"/>
                <a:cs typeface="Arial Bold"/>
                <a:sym typeface="Arial Bold"/>
              </a:rPr>
              <a:t>economic Great Depression</a:t>
            </a:r>
            <a:r>
              <a:rPr lang="en-US" sz="2500">
                <a:solidFill>
                  <a:srgbClr val="000000"/>
                </a:solidFill>
                <a:latin typeface="Arial"/>
                <a:ea typeface="Arial"/>
                <a:cs typeface="Arial"/>
                <a:sym typeface="Arial"/>
              </a:rPr>
              <a:t> affected the whole Western world severely for over a decade, increasing unemployment, poverty and emigration. </a:t>
            </a:r>
          </a:p>
          <a:p>
            <a:pPr algn="l" marL="539754" indent="-269877" lvl="1">
              <a:lnSpc>
                <a:spcPts val="3500"/>
              </a:lnSpc>
              <a:buFont typeface="Arial"/>
              <a:buChar char="•"/>
            </a:pPr>
            <a:r>
              <a:rPr lang="en-US" sz="2500">
                <a:solidFill>
                  <a:srgbClr val="000000"/>
                </a:solidFill>
                <a:latin typeface="Arial"/>
                <a:ea typeface="Arial"/>
                <a:cs typeface="Arial"/>
                <a:sym typeface="Arial"/>
              </a:rPr>
              <a:t>The party had made n</a:t>
            </a:r>
            <a:r>
              <a:rPr lang="en-US" sz="2500">
                <a:solidFill>
                  <a:srgbClr val="000000"/>
                </a:solidFill>
                <a:latin typeface="Arial"/>
                <a:ea typeface="Arial"/>
                <a:cs typeface="Arial"/>
                <a:sym typeface="Arial"/>
              </a:rPr>
              <a:t>o progress in dismantling the terms of the Anglo-Irish Treaty.</a:t>
            </a:r>
          </a:p>
          <a:p>
            <a:pPr algn="l" marL="539754" indent="-269877" lvl="1">
              <a:lnSpc>
                <a:spcPts val="3500"/>
              </a:lnSpc>
              <a:buFont typeface="Arial"/>
              <a:buChar char="•"/>
            </a:pPr>
            <a:r>
              <a:rPr lang="en-US" sz="2500">
                <a:solidFill>
                  <a:srgbClr val="000000"/>
                </a:solidFill>
                <a:latin typeface="Arial"/>
                <a:ea typeface="Arial"/>
                <a:cs typeface="Arial"/>
                <a:sym typeface="Arial"/>
              </a:rPr>
              <a:t>It continued to introduce unpopular</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Public Safety Acts</a:t>
            </a:r>
            <a:r>
              <a:rPr lang="en-US" sz="2500">
                <a:solidFill>
                  <a:srgbClr val="000000"/>
                </a:solidFill>
                <a:latin typeface="Arial"/>
                <a:ea typeface="Arial"/>
                <a:cs typeface="Arial"/>
                <a:sym typeface="Arial"/>
              </a:rPr>
              <a:t> to support law and order.</a:t>
            </a:r>
          </a:p>
          <a:p>
            <a:pPr algn="l">
              <a:lnSpc>
                <a:spcPts val="3500"/>
              </a:lnSpc>
            </a:pPr>
            <a:r>
              <a:rPr lang="en-US" sz="2500">
                <a:solidFill>
                  <a:srgbClr val="000000"/>
                </a:solidFill>
                <a:latin typeface="Arial"/>
                <a:ea typeface="Arial"/>
                <a:cs typeface="Arial"/>
                <a:sym typeface="Arial"/>
              </a:rPr>
              <a:t>Fianna Fáil was founded by Éamon de Valera in 1926 after he left Sinn Féin. Other Sinn Féin members such as </a:t>
            </a:r>
            <a:r>
              <a:rPr lang="en-US" sz="2500" b="true">
                <a:solidFill>
                  <a:srgbClr val="000000"/>
                </a:solidFill>
                <a:latin typeface="Arial Bold"/>
                <a:ea typeface="Arial Bold"/>
                <a:cs typeface="Arial Bold"/>
                <a:sym typeface="Arial Bold"/>
              </a:rPr>
              <a:t>Frank Aiken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Seán Lemass </a:t>
            </a:r>
            <a:r>
              <a:rPr lang="en-US" sz="2500">
                <a:solidFill>
                  <a:srgbClr val="000000"/>
                </a:solidFill>
                <a:latin typeface="Arial"/>
                <a:ea typeface="Arial"/>
                <a:cs typeface="Arial"/>
                <a:sym typeface="Arial"/>
              </a:rPr>
              <a:t>joined him. Fianna Fáil was highly organised and on the rise. </a:t>
            </a:r>
            <a:r>
              <a:rPr lang="en-US" sz="2500" b="true">
                <a:solidFill>
                  <a:srgbClr val="000000"/>
                </a:solidFill>
                <a:latin typeface="Arial Bold"/>
                <a:ea typeface="Arial Bold"/>
                <a:cs typeface="Arial Bold"/>
                <a:sym typeface="Arial Bold"/>
              </a:rPr>
              <a:t>Kevin O'Higgins </a:t>
            </a:r>
            <a:r>
              <a:rPr lang="en-US" sz="2500">
                <a:solidFill>
                  <a:srgbClr val="000000"/>
                </a:solidFill>
                <a:latin typeface="Arial"/>
                <a:ea typeface="Arial"/>
                <a:cs typeface="Arial"/>
                <a:sym typeface="Arial"/>
              </a:rPr>
              <a:t>was assassinated in 1927 and W.T. Cosgrave introduced </a:t>
            </a:r>
            <a:r>
              <a:rPr lang="en-US" sz="2500" b="true">
                <a:solidFill>
                  <a:srgbClr val="000000"/>
                </a:solidFill>
                <a:latin typeface="Arial Bold"/>
                <a:ea typeface="Arial Bold"/>
                <a:cs typeface="Arial Bold"/>
                <a:sym typeface="Arial Bold"/>
              </a:rPr>
              <a:t>the Electoral Amendment Act</a:t>
            </a:r>
            <a:r>
              <a:rPr lang="en-US" sz="2500">
                <a:solidFill>
                  <a:srgbClr val="000000"/>
                </a:solidFill>
                <a:latin typeface="Arial"/>
                <a:ea typeface="Arial"/>
                <a:cs typeface="Arial"/>
                <a:sym typeface="Arial"/>
              </a:rPr>
              <a:t>. This act stated that all elected TDs had to take the oath of allegiance to the British monarch or give up their seats in the Dáil. De Valera and Fianna Fáil decided to take the oath of allegiance. </a:t>
            </a:r>
          </a:p>
          <a:p>
            <a:pPr algn="l">
              <a:lnSpc>
                <a:spcPts val="3500"/>
              </a:lnSpc>
            </a:pPr>
            <a:r>
              <a:rPr lang="en-US" sz="2500">
                <a:solidFill>
                  <a:srgbClr val="000000"/>
                </a:solidFill>
                <a:latin typeface="Arial"/>
                <a:ea typeface="Arial"/>
                <a:cs typeface="Arial"/>
                <a:sym typeface="Arial"/>
              </a:rPr>
              <a:t>Fianna Fáil won the most seats in the 1932 general election and, with the help of Labour, entered government.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680754"/>
            <a:ext cx="6159847" cy="8925493"/>
          </a:xfrm>
          <a:custGeom>
            <a:avLst/>
            <a:gdLst/>
            <a:ahLst/>
            <a:cxnLst/>
            <a:rect r="r" b="b" t="t" l="l"/>
            <a:pathLst>
              <a:path h="8925493" w="6159847">
                <a:moveTo>
                  <a:pt x="0" y="0"/>
                </a:moveTo>
                <a:lnTo>
                  <a:pt x="6159847" y="0"/>
                </a:lnTo>
                <a:lnTo>
                  <a:pt x="6159847" y="8925492"/>
                </a:lnTo>
                <a:lnTo>
                  <a:pt x="0" y="8925492"/>
                </a:lnTo>
                <a:lnTo>
                  <a:pt x="0" y="0"/>
                </a:lnTo>
                <a:close/>
              </a:path>
            </a:pathLst>
          </a:custGeom>
          <a:blipFill>
            <a:blip r:embed="rId2"/>
            <a:stretch>
              <a:fillRect l="0" t="0" r="0" b="0"/>
            </a:stretch>
          </a:blipFill>
        </p:spPr>
      </p:sp>
      <p:sp>
        <p:nvSpPr>
          <p:cNvPr name="Freeform 7" id="7"/>
          <p:cNvSpPr/>
          <p:nvPr/>
        </p:nvSpPr>
        <p:spPr>
          <a:xfrm flipH="false" flipV="false" rot="0">
            <a:off x="11442353" y="1132134"/>
            <a:ext cx="5496907" cy="8022732"/>
          </a:xfrm>
          <a:custGeom>
            <a:avLst/>
            <a:gdLst/>
            <a:ahLst/>
            <a:cxnLst/>
            <a:rect r="r" b="b" t="t" l="l"/>
            <a:pathLst>
              <a:path h="8022732" w="5496907">
                <a:moveTo>
                  <a:pt x="0" y="0"/>
                </a:moveTo>
                <a:lnTo>
                  <a:pt x="5496907" y="0"/>
                </a:lnTo>
                <a:lnTo>
                  <a:pt x="5496907" y="8022732"/>
                </a:lnTo>
                <a:lnTo>
                  <a:pt x="0" y="8022732"/>
                </a:lnTo>
                <a:lnTo>
                  <a:pt x="0" y="0"/>
                </a:lnTo>
                <a:close/>
              </a:path>
            </a:pathLst>
          </a:custGeom>
          <a:blipFill>
            <a:blip r:embed="rId3"/>
            <a:stretch>
              <a:fillRect l="0" t="0" r="0" b="0"/>
            </a:stretch>
          </a:blipFill>
        </p:spPr>
      </p:sp>
      <p:graphicFrame>
        <p:nvGraphicFramePr>
          <p:cNvPr name="Table 8" id="8"/>
          <p:cNvGraphicFramePr>
            <a:graphicFrameLocks noGrp="true"/>
          </p:cNvGraphicFramePr>
          <p:nvPr/>
        </p:nvGraphicFramePr>
        <p:xfrm>
          <a:off x="6845647" y="3387287"/>
          <a:ext cx="4596705" cy="2019300"/>
        </p:xfrm>
        <a:graphic>
          <a:graphicData uri="http://schemas.openxmlformats.org/drawingml/2006/table">
            <a:tbl>
              <a:tblPr/>
              <a:tblGrid>
                <a:gridCol w="3348181"/>
                <a:gridCol w="1248524"/>
              </a:tblGrid>
              <a:tr h="504825">
                <a:tc>
                  <a:txBody>
                    <a:bodyPr anchor="t" rtlCol="false"/>
                    <a:lstStyle/>
                    <a:p>
                      <a:pPr algn="ctr">
                        <a:lnSpc>
                          <a:spcPts val="3499"/>
                        </a:lnSpc>
                        <a:defRPr/>
                      </a:pPr>
                      <a:r>
                        <a:rPr lang="en-US" sz="2499">
                          <a:solidFill>
                            <a:srgbClr val="0DA33B"/>
                          </a:solidFill>
                          <a:latin typeface="Arial"/>
                          <a:ea typeface="Arial"/>
                          <a:cs typeface="Arial"/>
                          <a:sym typeface="Arial"/>
                        </a:rPr>
                        <a:t>Fianna Fáil</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DA33B"/>
                          </a:solidFill>
                          <a:latin typeface="Arial"/>
                          <a:ea typeface="Arial"/>
                          <a:cs typeface="Arial"/>
                          <a:sym typeface="Arial"/>
                        </a:rPr>
                        <a:t>72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4825">
                <a:tc>
                  <a:txBody>
                    <a:bodyPr anchor="t" rtlCol="false"/>
                    <a:lstStyle/>
                    <a:p>
                      <a:pPr algn="ctr">
                        <a:lnSpc>
                          <a:spcPts val="3499"/>
                        </a:lnSpc>
                        <a:defRPr/>
                      </a:pPr>
                      <a:r>
                        <a:rPr lang="en-US" sz="2499">
                          <a:solidFill>
                            <a:srgbClr val="5271FF"/>
                          </a:solidFill>
                          <a:latin typeface="Arial"/>
                          <a:ea typeface="Arial"/>
                          <a:cs typeface="Arial"/>
                          <a:sym typeface="Arial"/>
                        </a:rPr>
                        <a:t>Cumann na nGaedhael</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5271FF"/>
                          </a:solidFill>
                          <a:latin typeface="Arial"/>
                          <a:ea typeface="Arial"/>
                          <a:cs typeface="Arial"/>
                          <a:sym typeface="Arial"/>
                        </a:rPr>
                        <a:t>56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4825">
                <a:tc>
                  <a:txBody>
                    <a:bodyPr anchor="t" rtlCol="false"/>
                    <a:lstStyle/>
                    <a:p>
                      <a:pPr algn="ctr">
                        <a:lnSpc>
                          <a:spcPts val="3499"/>
                        </a:lnSpc>
                        <a:defRPr/>
                      </a:pPr>
                      <a:r>
                        <a:rPr lang="en-US" sz="2499">
                          <a:solidFill>
                            <a:srgbClr val="FF3131"/>
                          </a:solidFill>
                          <a:latin typeface="Arial"/>
                          <a:ea typeface="Arial"/>
                          <a:cs typeface="Arial"/>
                          <a:sym typeface="Arial"/>
                        </a:rPr>
                        <a:t>Labour Party</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FF3131"/>
                          </a:solidFill>
                          <a:latin typeface="Arial"/>
                          <a:ea typeface="Arial"/>
                          <a:cs typeface="Arial"/>
                          <a:sym typeface="Arial"/>
                        </a:rPr>
                        <a:t>7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4825">
                <a:tc>
                  <a:txBody>
                    <a:bodyPr anchor="t" rtlCol="false"/>
                    <a:lstStyle/>
                    <a:p>
                      <a:pPr algn="ctr">
                        <a:lnSpc>
                          <a:spcPts val="3499"/>
                        </a:lnSpc>
                        <a:defRPr/>
                      </a:pPr>
                      <a:r>
                        <a:rPr lang="en-US" sz="2499">
                          <a:solidFill>
                            <a:srgbClr val="000000"/>
                          </a:solidFill>
                          <a:latin typeface="Arial"/>
                          <a:ea typeface="Arial"/>
                          <a:cs typeface="Arial"/>
                          <a:sym typeface="Arial"/>
                        </a:rPr>
                        <a:t>Others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ea typeface="Arial"/>
                          <a:cs typeface="Arial"/>
                          <a:sym typeface="Arial"/>
                        </a:rPr>
                        <a:t>18 seats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Fianna Fáil in power (1932-1948)</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By 1939, Fianna Fáil had achieved progress on several fronts:</a:t>
            </a:r>
          </a:p>
          <a:p>
            <a:pPr algn="l" marL="539754" indent="-269877" lvl="1">
              <a:lnSpc>
                <a:spcPts val="3500"/>
              </a:lnSpc>
              <a:buFont typeface="Arial"/>
              <a:buChar char="•"/>
            </a:pPr>
            <a:r>
              <a:rPr lang="en-US" sz="2500">
                <a:solidFill>
                  <a:srgbClr val="000000"/>
                </a:solidFill>
                <a:latin typeface="Arial"/>
                <a:ea typeface="Arial"/>
                <a:cs typeface="Arial"/>
                <a:sym typeface="Arial"/>
              </a:rPr>
              <a:t>Dismantling the Anglo-Irish Treaty:</a:t>
            </a:r>
          </a:p>
          <a:p>
            <a:pPr algn="l" marL="1079509" indent="-359836" lvl="2">
              <a:lnSpc>
                <a:spcPts val="3500"/>
              </a:lnSpc>
              <a:buFont typeface="Arial"/>
              <a:buChar char="⚬"/>
            </a:pPr>
            <a:r>
              <a:rPr lang="en-US" sz="2500">
                <a:solidFill>
                  <a:srgbClr val="000000"/>
                </a:solidFill>
                <a:latin typeface="Arial"/>
                <a:ea typeface="Arial"/>
                <a:cs typeface="Arial"/>
                <a:sym typeface="Arial"/>
              </a:rPr>
              <a:t>It removed the </a:t>
            </a:r>
            <a:r>
              <a:rPr lang="en-US" b="true" sz="2500">
                <a:solidFill>
                  <a:srgbClr val="000000"/>
                </a:solidFill>
                <a:latin typeface="Arial Bold"/>
                <a:ea typeface="Arial Bold"/>
                <a:cs typeface="Arial Bold"/>
                <a:sym typeface="Arial Bold"/>
              </a:rPr>
              <a:t>Oath of Allegiance in 1933</a:t>
            </a:r>
            <a:r>
              <a:rPr lang="en-US" sz="2500">
                <a:solidFill>
                  <a:srgbClr val="000000"/>
                </a:solidFill>
                <a:latin typeface="Arial"/>
                <a:ea typeface="Arial"/>
                <a:cs typeface="Arial"/>
                <a:sym typeface="Arial"/>
              </a:rPr>
              <a:t>; the </a:t>
            </a:r>
            <a:r>
              <a:rPr lang="en-US" b="true" sz="2500">
                <a:solidFill>
                  <a:srgbClr val="000000"/>
                </a:solidFill>
                <a:latin typeface="Arial Bold"/>
                <a:ea typeface="Arial Bold"/>
                <a:cs typeface="Arial Bold"/>
                <a:sym typeface="Arial Bold"/>
              </a:rPr>
              <a:t>Statute of Westminster </a:t>
            </a:r>
            <a:r>
              <a:rPr lang="en-US" sz="2500">
                <a:solidFill>
                  <a:srgbClr val="000000"/>
                </a:solidFill>
                <a:latin typeface="Arial"/>
                <a:ea typeface="Arial"/>
                <a:cs typeface="Arial"/>
                <a:sym typeface="Arial"/>
              </a:rPr>
              <a:t>allowed Commonwealth countries to pass laws without interference from Britain. </a:t>
            </a:r>
          </a:p>
          <a:p>
            <a:pPr algn="l" marL="1079509" indent="-359836" lvl="2">
              <a:lnSpc>
                <a:spcPts val="3500"/>
              </a:lnSpc>
              <a:buFont typeface="Arial"/>
              <a:buChar char="⚬"/>
            </a:pPr>
            <a:r>
              <a:rPr lang="en-US" sz="2500">
                <a:solidFill>
                  <a:srgbClr val="000000"/>
                </a:solidFill>
                <a:latin typeface="Arial"/>
                <a:ea typeface="Arial"/>
                <a:cs typeface="Arial"/>
                <a:sym typeface="Arial"/>
              </a:rPr>
              <a:t>It sidelined the position of the governor-general.</a:t>
            </a:r>
          </a:p>
          <a:p>
            <a:pPr algn="l" marL="1079509" indent="-359836" lvl="2">
              <a:lnSpc>
                <a:spcPts val="3500"/>
              </a:lnSpc>
              <a:buFont typeface="Arial"/>
              <a:buChar char="⚬"/>
            </a:pPr>
            <a:r>
              <a:rPr lang="en-US" sz="2500">
                <a:solidFill>
                  <a:srgbClr val="000000"/>
                </a:solidFill>
                <a:latin typeface="Arial"/>
                <a:ea typeface="Arial"/>
                <a:cs typeface="Arial"/>
                <a:sym typeface="Arial"/>
              </a:rPr>
              <a:t>References to the </a:t>
            </a:r>
            <a:r>
              <a:rPr lang="en-US" sz="2500">
                <a:solidFill>
                  <a:srgbClr val="000000"/>
                </a:solidFill>
                <a:latin typeface="Arial"/>
                <a:ea typeface="Arial"/>
                <a:cs typeface="Arial"/>
                <a:sym typeface="Arial"/>
              </a:rPr>
              <a:t>British Monarch were removed from the Irish Constitution in 1936.</a:t>
            </a:r>
          </a:p>
          <a:p>
            <a:pPr algn="l" marL="539754" indent="-269877" lvl="1">
              <a:lnSpc>
                <a:spcPts val="3500"/>
              </a:lnSpc>
              <a:buFont typeface="Arial"/>
              <a:buChar char="•"/>
            </a:pPr>
            <a:r>
              <a:rPr lang="en-US" sz="2500">
                <a:solidFill>
                  <a:srgbClr val="000000"/>
                </a:solidFill>
                <a:latin typeface="Arial"/>
                <a:ea typeface="Arial"/>
                <a:cs typeface="Arial"/>
                <a:sym typeface="Arial"/>
              </a:rPr>
              <a:t>A new constitution, </a:t>
            </a:r>
            <a:r>
              <a:rPr lang="en-US" b="true" sz="2500">
                <a:solidFill>
                  <a:srgbClr val="000000"/>
                </a:solidFill>
                <a:latin typeface="Arial Bold"/>
                <a:ea typeface="Arial Bold"/>
                <a:cs typeface="Arial Bold"/>
                <a:sym typeface="Arial Bold"/>
              </a:rPr>
              <a:t>Bunreacht na hÉireann</a:t>
            </a:r>
            <a:r>
              <a:rPr lang="en-US" sz="2500">
                <a:solidFill>
                  <a:srgbClr val="000000"/>
                </a:solidFill>
                <a:latin typeface="Arial"/>
                <a:ea typeface="Arial"/>
                <a:cs typeface="Arial"/>
                <a:sym typeface="Arial"/>
              </a:rPr>
              <a:t>, was passed in 1937. It stated that:</a:t>
            </a:r>
          </a:p>
          <a:p>
            <a:pPr algn="l" marL="1079509" indent="-359836" lvl="2">
              <a:lnSpc>
                <a:spcPts val="3500"/>
              </a:lnSpc>
              <a:buFont typeface="Arial"/>
              <a:buChar char="⚬"/>
            </a:pPr>
            <a:r>
              <a:rPr lang="en-US" sz="2500">
                <a:solidFill>
                  <a:srgbClr val="000000"/>
                </a:solidFill>
                <a:latin typeface="Arial"/>
                <a:ea typeface="Arial"/>
                <a:cs typeface="Arial"/>
                <a:sym typeface="Arial"/>
              </a:rPr>
              <a:t>The country was now to be called </a:t>
            </a:r>
            <a:r>
              <a:rPr lang="en-US" b="true" sz="2500">
                <a:solidFill>
                  <a:srgbClr val="000000"/>
                </a:solidFill>
                <a:latin typeface="Arial Bold"/>
                <a:ea typeface="Arial Bold"/>
                <a:cs typeface="Arial Bold"/>
                <a:sym typeface="Arial Bold"/>
              </a:rPr>
              <a:t>Éire or Ireland</a:t>
            </a:r>
            <a:r>
              <a:rPr lang="en-US" sz="2500">
                <a:solidFill>
                  <a:srgbClr val="000000"/>
                </a:solidFill>
                <a:latin typeface="Arial"/>
                <a:ea typeface="Arial"/>
                <a:cs typeface="Arial"/>
                <a:sym typeface="Arial"/>
              </a:rPr>
              <a:t>.</a:t>
            </a:r>
          </a:p>
          <a:p>
            <a:pPr algn="l" marL="1079509" indent="-359836" lvl="2">
              <a:lnSpc>
                <a:spcPts val="3500"/>
              </a:lnSpc>
              <a:buFont typeface="Arial"/>
              <a:buChar char="⚬"/>
            </a:pPr>
            <a:r>
              <a:rPr lang="en-US" sz="2500">
                <a:solidFill>
                  <a:srgbClr val="000000"/>
                </a:solidFill>
                <a:latin typeface="Arial"/>
                <a:ea typeface="Arial"/>
                <a:cs typeface="Arial"/>
                <a:sym typeface="Arial"/>
              </a:rPr>
              <a:t>The Prime Minister was to be called </a:t>
            </a:r>
            <a:r>
              <a:rPr lang="en-US" b="true" sz="2500">
                <a:solidFill>
                  <a:srgbClr val="000000"/>
                </a:solidFill>
                <a:latin typeface="Arial Bold"/>
                <a:ea typeface="Arial Bold"/>
                <a:cs typeface="Arial Bold"/>
                <a:sym typeface="Arial Bold"/>
              </a:rPr>
              <a:t>an Taoiseach</a:t>
            </a:r>
            <a:r>
              <a:rPr lang="en-US" sz="2500">
                <a:solidFill>
                  <a:srgbClr val="000000"/>
                </a:solidFill>
                <a:latin typeface="Arial"/>
                <a:ea typeface="Arial"/>
                <a:cs typeface="Arial"/>
                <a:sym typeface="Arial"/>
              </a:rPr>
              <a:t>.</a:t>
            </a:r>
          </a:p>
          <a:p>
            <a:pPr algn="l" marL="1079509" indent="-359836" lvl="2">
              <a:lnSpc>
                <a:spcPts val="3500"/>
              </a:lnSpc>
              <a:buFont typeface="Arial"/>
              <a:buChar char="⚬"/>
            </a:pPr>
            <a:r>
              <a:rPr lang="en-US" sz="2500">
                <a:solidFill>
                  <a:srgbClr val="000000"/>
                </a:solidFill>
                <a:latin typeface="Arial"/>
                <a:ea typeface="Arial"/>
                <a:cs typeface="Arial"/>
                <a:sym typeface="Arial"/>
              </a:rPr>
              <a:t>the head of the country was to be a </a:t>
            </a:r>
            <a:r>
              <a:rPr lang="en-US" b="true" sz="2500">
                <a:solidFill>
                  <a:srgbClr val="000000"/>
                </a:solidFill>
                <a:latin typeface="Arial Bold"/>
                <a:ea typeface="Arial Bold"/>
                <a:cs typeface="Arial Bold"/>
                <a:sym typeface="Arial Bold"/>
              </a:rPr>
              <a:t>President</a:t>
            </a:r>
            <a:r>
              <a:rPr lang="en-US" sz="2500">
                <a:solidFill>
                  <a:srgbClr val="000000"/>
                </a:solidFill>
                <a:latin typeface="Arial"/>
                <a:ea typeface="Arial"/>
                <a:cs typeface="Arial"/>
                <a:sym typeface="Arial"/>
              </a:rPr>
              <a:t> – </a:t>
            </a:r>
            <a:r>
              <a:rPr lang="en-US" b="true" sz="2500">
                <a:solidFill>
                  <a:srgbClr val="000000"/>
                </a:solidFill>
                <a:latin typeface="Arial Bold"/>
                <a:ea typeface="Arial Bold"/>
                <a:cs typeface="Arial Bold"/>
                <a:sym typeface="Arial Bold"/>
              </a:rPr>
              <a:t>Douglas Hyde </a:t>
            </a:r>
            <a:r>
              <a:rPr lang="en-US" sz="2500">
                <a:solidFill>
                  <a:srgbClr val="000000"/>
                </a:solidFill>
                <a:latin typeface="Arial"/>
                <a:ea typeface="Arial"/>
                <a:cs typeface="Arial"/>
                <a:sym typeface="Arial"/>
              </a:rPr>
              <a:t>became the first President of Ireland.</a:t>
            </a:r>
          </a:p>
          <a:p>
            <a:pPr algn="l" marL="1079509" indent="-359836" lvl="2">
              <a:lnSpc>
                <a:spcPts val="3500"/>
              </a:lnSpc>
              <a:buFont typeface="Arial"/>
              <a:buChar char="⚬"/>
            </a:pPr>
            <a:r>
              <a:rPr lang="en-US" sz="2500">
                <a:solidFill>
                  <a:srgbClr val="000000"/>
                </a:solidFill>
                <a:latin typeface="Arial"/>
                <a:ea typeface="Arial"/>
                <a:cs typeface="Arial"/>
                <a:sym typeface="Arial"/>
              </a:rPr>
              <a:t>It claimed the right to assert control over the entirety of the island of Ireland (this was removed following the Good Friday Agreement in 1998). </a:t>
            </a:r>
            <a:r>
              <a:rPr lang="en-US" sz="2500">
                <a:solidFill>
                  <a:srgbClr val="000000"/>
                </a:solidFill>
                <a:latin typeface="Arial"/>
                <a:ea typeface="Arial"/>
                <a:cs typeface="Arial"/>
                <a:sym typeface="Arial"/>
              </a:rPr>
              <a:t>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Fianna Fáil in power (1932-1948)</a:t>
            </a:r>
          </a:p>
        </p:txBody>
      </p:sp>
      <p:sp>
        <p:nvSpPr>
          <p:cNvPr name="TextBox 7" id="7"/>
          <p:cNvSpPr txBox="true"/>
          <p:nvPr/>
        </p:nvSpPr>
        <p:spPr>
          <a:xfrm rot="0">
            <a:off x="1028700" y="2139949"/>
            <a:ext cx="15609955" cy="39846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De Valera decided to stop paying Britain </a:t>
            </a:r>
            <a:r>
              <a:rPr lang="en-US" b="true" sz="2500">
                <a:solidFill>
                  <a:srgbClr val="000000"/>
                </a:solidFill>
                <a:latin typeface="Arial Bold"/>
                <a:ea typeface="Arial Bold"/>
                <a:cs typeface="Arial Bold"/>
                <a:sym typeface="Arial Bold"/>
              </a:rPr>
              <a:t>land annuities</a:t>
            </a:r>
            <a:r>
              <a:rPr lang="en-US" sz="2500">
                <a:solidFill>
                  <a:srgbClr val="000000"/>
                </a:solidFill>
                <a:latin typeface="Arial"/>
                <a:ea typeface="Arial"/>
                <a:cs typeface="Arial"/>
                <a:sym typeface="Arial"/>
              </a:rPr>
              <a:t> - </a:t>
            </a:r>
            <a:r>
              <a:rPr lang="en-US" sz="2500" u="sng">
                <a:solidFill>
                  <a:srgbClr val="000000"/>
                </a:solidFill>
                <a:latin typeface="Arial"/>
                <a:ea typeface="Arial"/>
                <a:cs typeface="Arial"/>
                <a:sym typeface="Arial"/>
              </a:rPr>
              <a:t>the repayments of loans given to Irish farmers by Britain to buy their farms</a:t>
            </a:r>
            <a:r>
              <a:rPr lang="en-US" sz="2500">
                <a:solidFill>
                  <a:srgbClr val="000000"/>
                </a:solidFill>
                <a:latin typeface="Arial"/>
                <a:ea typeface="Arial"/>
                <a:cs typeface="Arial"/>
                <a:sym typeface="Arial"/>
              </a:rPr>
              <a:t>. In responses, Britain placed a tariff (tax) of 20% of all Irish agricultural goods. This caused great hardship for Irish farmers, as 83% of their exports went to Britain. De Valera retaliated by putting a 5% tariff on British goods entering Ireland. This was known as </a:t>
            </a:r>
            <a:r>
              <a:rPr lang="en-US" b="true" sz="2500">
                <a:solidFill>
                  <a:srgbClr val="000000"/>
                </a:solidFill>
                <a:latin typeface="Arial Bold"/>
                <a:ea typeface="Arial Bold"/>
                <a:cs typeface="Arial Bold"/>
                <a:sym typeface="Arial Bold"/>
              </a:rPr>
              <a:t>the Economic War</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Welfare payments </a:t>
            </a:r>
            <a:r>
              <a:rPr lang="en-US" sz="2500">
                <a:solidFill>
                  <a:srgbClr val="000000"/>
                </a:solidFill>
                <a:latin typeface="Arial"/>
                <a:ea typeface="Arial"/>
                <a:cs typeface="Arial"/>
                <a:sym typeface="Arial"/>
              </a:rPr>
              <a:t>were introduced for widows and orphans in 1933 and unemployment assistance was introduced in 1935.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Ten thousand more houses </a:t>
            </a:r>
            <a:r>
              <a:rPr lang="en-US" sz="2500">
                <a:solidFill>
                  <a:srgbClr val="000000"/>
                </a:solidFill>
                <a:latin typeface="Arial"/>
                <a:ea typeface="Arial"/>
                <a:cs typeface="Arial"/>
                <a:sym typeface="Arial"/>
              </a:rPr>
              <a:t>were built than during Cumann na nGaedheal's time in government.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IRA was banned i</a:t>
            </a:r>
            <a:r>
              <a:rPr lang="en-US" sz="2500">
                <a:solidFill>
                  <a:srgbClr val="000000"/>
                </a:solidFill>
                <a:latin typeface="Arial"/>
                <a:ea typeface="Arial"/>
                <a:cs typeface="Arial"/>
                <a:sym typeface="Arial"/>
              </a:rPr>
              <a:t>n 1936 and 500 members were imprisoned in 1939 after they began bombing Britain.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Éamon de Valera, 1882-1975</a:t>
            </a:r>
          </a:p>
        </p:txBody>
      </p:sp>
      <p:sp>
        <p:nvSpPr>
          <p:cNvPr name="TextBox 7" id="7"/>
          <p:cNvSpPr txBox="true"/>
          <p:nvPr/>
        </p:nvSpPr>
        <p:spPr>
          <a:xfrm rot="0">
            <a:off x="6607993" y="2139949"/>
            <a:ext cx="10030662"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Éamon de Valera was born in New York to a Spanish father and an Irish mother. He lived with his grandmother in Limerick from the age of two. He graduated with a degree in Mathematics from UCD. He was a member of the Gaelic League, the Irish Volunteers and the IRB. During the 1916 Rising, he commanded the garrison at Boland's Mill. He was sentenced to death, but this was changed to life in prison as he held American citizenship and the British government didn't want to risk any conflict with the USA. He was released in June 1917. From June 1919 to December 1920, de Valera raised $6 million from Irish Americans to support an Irish government. He returned to Ireland towards the end of the War of Independence. He was president of Sinn Féin from 1917 to 1926. He opposed the Anglo-Irish Treaty and resigned when the Dáil passed it. De Valera founded Fianna Fáil in 1926. He led the creation of the 1937, Bunreacht na hÉireann. He was head of government from 1932 and Taoiseach three separate times: 1937-1948, 1951-1954, 1957-1959. De Valera was President of Ireland from 1959 to 1973. He died in 1975 and is buried in Glasnevin Cemetery. </a:t>
            </a:r>
          </a:p>
        </p:txBody>
      </p:sp>
      <p:sp>
        <p:nvSpPr>
          <p:cNvPr name="Freeform 8" id="8"/>
          <p:cNvSpPr/>
          <p:nvPr/>
        </p:nvSpPr>
        <p:spPr>
          <a:xfrm flipH="false" flipV="false" rot="0">
            <a:off x="1028700" y="2835586"/>
            <a:ext cx="5379835" cy="6203326"/>
          </a:xfrm>
          <a:custGeom>
            <a:avLst/>
            <a:gdLst/>
            <a:ahLst/>
            <a:cxnLst/>
            <a:rect r="r" b="b" t="t" l="l"/>
            <a:pathLst>
              <a:path h="6203326" w="5379835">
                <a:moveTo>
                  <a:pt x="0" y="0"/>
                </a:moveTo>
                <a:lnTo>
                  <a:pt x="5379835" y="0"/>
                </a:lnTo>
                <a:lnTo>
                  <a:pt x="5379835" y="6203326"/>
                </a:lnTo>
                <a:lnTo>
                  <a:pt x="0" y="6203326"/>
                </a:lnTo>
                <a:lnTo>
                  <a:pt x="0" y="0"/>
                </a:lnTo>
                <a:close/>
              </a:path>
            </a:pathLst>
          </a:custGeom>
          <a:blipFill>
            <a:blip r:embed="rId2"/>
            <a:stretch>
              <a:fillRect l="-53645" t="0" r="-51283" b="0"/>
            </a:stretch>
          </a:blipFill>
        </p:spPr>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250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Give two success of the Cumann na nGaedheal government. </a:t>
            </a:r>
          </a:p>
          <a:p>
            <a:pPr algn="l" marL="539749" indent="-269875" lvl="1">
              <a:lnSpc>
                <a:spcPts val="3499"/>
              </a:lnSpc>
              <a:buAutoNum type="arabicPeriod" startAt="1"/>
            </a:pPr>
            <a:r>
              <a:rPr lang="en-US" sz="2499">
                <a:solidFill>
                  <a:srgbClr val="0DA33B"/>
                </a:solidFill>
                <a:latin typeface="Arial"/>
                <a:ea typeface="Arial"/>
                <a:cs typeface="Arial"/>
                <a:sym typeface="Arial"/>
              </a:rPr>
              <a:t>Why had Cumann na nGaedheal become less popular?</a:t>
            </a:r>
          </a:p>
          <a:p>
            <a:pPr algn="l" marL="539749" indent="-269875" lvl="1">
              <a:lnSpc>
                <a:spcPts val="3499"/>
              </a:lnSpc>
              <a:buAutoNum type="arabicPeriod" startAt="1"/>
            </a:pPr>
            <a:r>
              <a:rPr lang="en-US" sz="2499">
                <a:solidFill>
                  <a:srgbClr val="0DA33B"/>
                </a:solidFill>
                <a:latin typeface="Arial"/>
                <a:ea typeface="Arial"/>
                <a:cs typeface="Arial"/>
                <a:sym typeface="Arial"/>
              </a:rPr>
              <a:t>Who founded Fianna Fáil? Why did he do this?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Fianna Fáil dismantle the Anglo-Irish Treaty?</a:t>
            </a:r>
          </a:p>
          <a:p>
            <a:pPr algn="l" marL="539749" indent="-269875" lvl="1">
              <a:lnSpc>
                <a:spcPts val="3499"/>
              </a:lnSpc>
              <a:buAutoNum type="arabicPeriod" startAt="1"/>
            </a:pPr>
            <a:r>
              <a:rPr lang="en-US" sz="2499">
                <a:solidFill>
                  <a:srgbClr val="0DA33B"/>
                </a:solidFill>
                <a:latin typeface="Arial"/>
                <a:ea typeface="Arial"/>
                <a:cs typeface="Arial"/>
                <a:sym typeface="Arial"/>
              </a:rPr>
              <a:t>What changes did Fianna Fáil introduce into Ireland?</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363371"/>
                </a:solidFill>
                <a:latin typeface="Arial Bold"/>
                <a:ea typeface="Arial Bold"/>
                <a:cs typeface="Arial Bold"/>
                <a:sym typeface="Arial Bold"/>
              </a:rPr>
              <a:t>Checkpoint pg. 250 (Artefact, 2nd Edition)</a:t>
            </a:r>
          </a:p>
        </p:txBody>
      </p:sp>
      <p:sp>
        <p:nvSpPr>
          <p:cNvPr name="TextBox 7" id="7"/>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1. It set up an Garda Síochána in 1925. It also began to modernise the country by building a hydroelectric scheme at Ardnacrusha on the River Shannon in 1929, and founded the Electricity Supply Board (ESB). </a:t>
            </a:r>
          </a:p>
          <a:p>
            <a:pPr algn="l">
              <a:lnSpc>
                <a:spcPts val="3499"/>
              </a:lnSpc>
            </a:pPr>
            <a:r>
              <a:rPr lang="en-US" sz="2499">
                <a:solidFill>
                  <a:srgbClr val="000000"/>
                </a:solidFill>
                <a:latin typeface="Arial"/>
                <a:ea typeface="Arial"/>
                <a:cs typeface="Arial"/>
                <a:sym typeface="Arial"/>
              </a:rPr>
              <a:t>2. The country was still heavily reliant on agriculture and had little industry; the Great Depression had led to an increase in unemployment, poverty and emigration; there had been no progress in dismantling the terms of the Anglo-Irish Treaty; Cumann na nGaedheal continued to introduce the controversial Public Safety Acts. </a:t>
            </a:r>
          </a:p>
          <a:p>
            <a:pPr algn="l">
              <a:lnSpc>
                <a:spcPts val="3499"/>
              </a:lnSpc>
            </a:pPr>
            <a:r>
              <a:rPr lang="en-US" sz="2499">
                <a:solidFill>
                  <a:srgbClr val="000000"/>
                </a:solidFill>
                <a:latin typeface="Arial"/>
                <a:ea typeface="Arial"/>
                <a:cs typeface="Arial"/>
                <a:sym typeface="Arial"/>
              </a:rPr>
              <a:t>3. Éamon de Valera founded Fianna Fáil in 1926. He had left Sinn Féin and needed a new political party to pursue his goals. </a:t>
            </a:r>
          </a:p>
          <a:p>
            <a:pPr algn="l">
              <a:lnSpc>
                <a:spcPts val="3499"/>
              </a:lnSpc>
            </a:pPr>
            <a:r>
              <a:rPr lang="en-US" sz="2499">
                <a:solidFill>
                  <a:srgbClr val="000000"/>
                </a:solidFill>
                <a:latin typeface="Arial"/>
                <a:ea typeface="Arial"/>
                <a:cs typeface="Arial"/>
                <a:sym typeface="Arial"/>
              </a:rPr>
              <a:t>4. Fianna Fáil removed the Oath of Allegiance in 1933; they sidelined the position of governor-general; references to the British monarch were removed from the Irish Constitution in 1936. </a:t>
            </a:r>
          </a:p>
          <a:p>
            <a:pPr algn="l">
              <a:lnSpc>
                <a:spcPts val="3499"/>
              </a:lnSpc>
            </a:pPr>
            <a:r>
              <a:rPr lang="en-US" sz="2499">
                <a:solidFill>
                  <a:srgbClr val="000000"/>
                </a:solidFill>
                <a:latin typeface="Arial"/>
                <a:ea typeface="Arial"/>
                <a:cs typeface="Arial"/>
                <a:sym typeface="Arial"/>
              </a:rPr>
              <a:t>5. Land annuities were abolished; welfare payments were introduced for widows and orphans in 1933; unemployment assistance was introduced in 1935; 10,000 more houses were built than during Cumann na nGaedheal’s government; the IRA was banned in 1936.</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a:solidFill>
                  <a:srgbClr val="363371"/>
                </a:solidFill>
                <a:latin typeface="Arial Bold"/>
                <a:ea typeface="Arial Bold"/>
                <a:cs typeface="Arial Bold"/>
                <a:sym typeface="Arial Bold"/>
              </a:rPr>
              <a:t>25.6.2: NEUTRALITY AND THE EMERGENCY POWERS ACT</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1375">
                <a:solidFill>
                  <a:srgbClr val="FFFFFF"/>
                </a:solidFill>
                <a:latin typeface="Daydream"/>
                <a:ea typeface="Daydream"/>
                <a:cs typeface="Daydream"/>
                <a:sym typeface="Daydream"/>
              </a:rPr>
              <a:t>25.6.2: neutrality and the emergency powers act</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1939-1945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Ireland's Neutrality in World War II</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World War II broke out in September 1939. Ireland declared itself to be a neutral country. </a:t>
            </a:r>
            <a:r>
              <a:rPr lang="en-US" sz="2500" b="true">
                <a:solidFill>
                  <a:srgbClr val="000000"/>
                </a:solidFill>
                <a:latin typeface="Arial Bold"/>
                <a:ea typeface="Arial Bold"/>
                <a:cs typeface="Arial Bold"/>
                <a:sym typeface="Arial Bold"/>
              </a:rPr>
              <a:t>Neutrality</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involves not fighting in a war and not supporting either side</a:t>
            </a:r>
            <a:r>
              <a:rPr lang="en-US" sz="2500">
                <a:solidFill>
                  <a:srgbClr val="000000"/>
                </a:solidFill>
                <a:latin typeface="Arial"/>
                <a:ea typeface="Arial"/>
                <a:cs typeface="Arial"/>
                <a:sym typeface="Arial"/>
              </a:rPr>
              <a:t>. The country remained neutral because:</a:t>
            </a:r>
          </a:p>
          <a:p>
            <a:pPr algn="l" marL="539754" indent="-269877" lvl="1">
              <a:lnSpc>
                <a:spcPts val="3500"/>
              </a:lnSpc>
              <a:buFont typeface="Arial"/>
              <a:buChar char="•"/>
            </a:pPr>
            <a:r>
              <a:rPr lang="en-US" sz="2500">
                <a:solidFill>
                  <a:srgbClr val="000000"/>
                </a:solidFill>
                <a:latin typeface="Arial"/>
                <a:ea typeface="Arial"/>
                <a:cs typeface="Arial"/>
                <a:sym typeface="Arial"/>
              </a:rPr>
              <a:t>Ireland was a new state, struggling to develop its economy and politics.</a:t>
            </a:r>
          </a:p>
          <a:p>
            <a:pPr algn="l" marL="539754" indent="-269877" lvl="1">
              <a:lnSpc>
                <a:spcPts val="3500"/>
              </a:lnSpc>
              <a:buFont typeface="Arial"/>
              <a:buChar char="•"/>
            </a:pPr>
            <a:r>
              <a:rPr lang="en-US" sz="2500">
                <a:solidFill>
                  <a:srgbClr val="000000"/>
                </a:solidFill>
                <a:latin typeface="Arial"/>
                <a:ea typeface="Arial"/>
                <a:cs typeface="Arial"/>
                <a:sym typeface="Arial"/>
              </a:rPr>
              <a:t>Ireland wanted to continue to show its independence from Britain. </a:t>
            </a:r>
          </a:p>
          <a:p>
            <a:pPr algn="l" marL="539754" indent="-269877" lvl="1">
              <a:lnSpc>
                <a:spcPts val="3500"/>
              </a:lnSpc>
              <a:buFont typeface="Arial"/>
              <a:buChar char="•"/>
            </a:pPr>
            <a:r>
              <a:rPr lang="en-US" sz="2500">
                <a:solidFill>
                  <a:srgbClr val="000000"/>
                </a:solidFill>
                <a:latin typeface="Arial"/>
                <a:ea typeface="Arial"/>
                <a:cs typeface="Arial"/>
                <a:sym typeface="Arial"/>
              </a:rPr>
              <a:t>Ireland was ill-prepared to fight in a war.</a:t>
            </a:r>
          </a:p>
          <a:p>
            <a:pPr algn="l" marL="539754" indent="-269877" lvl="1">
              <a:lnSpc>
                <a:spcPts val="3500"/>
              </a:lnSpc>
              <a:buFont typeface="Arial"/>
              <a:buChar char="•"/>
            </a:pPr>
            <a:r>
              <a:rPr lang="en-US" sz="2500">
                <a:solidFill>
                  <a:srgbClr val="000000"/>
                </a:solidFill>
                <a:latin typeface="Arial"/>
                <a:ea typeface="Arial"/>
                <a:cs typeface="Arial"/>
                <a:sym typeface="Arial"/>
              </a:rPr>
              <a:t>Ireland's economy was weak and would be further damaged by war.</a:t>
            </a:r>
          </a:p>
          <a:p>
            <a:pPr algn="l" marL="539754" indent="-269877" lvl="1">
              <a:lnSpc>
                <a:spcPts val="3500"/>
              </a:lnSpc>
              <a:buFont typeface="Arial"/>
              <a:buChar char="•"/>
            </a:pPr>
            <a:r>
              <a:rPr lang="en-US" sz="2500">
                <a:solidFill>
                  <a:srgbClr val="000000"/>
                </a:solidFill>
                <a:latin typeface="Arial"/>
                <a:ea typeface="Arial"/>
                <a:cs typeface="Arial"/>
                <a:sym typeface="Arial"/>
              </a:rPr>
              <a:t>Staying out of World War II was a popular decision with all political parties.</a:t>
            </a:r>
          </a:p>
          <a:p>
            <a:pPr algn="l">
              <a:lnSpc>
                <a:spcPts val="3500"/>
              </a:lnSpc>
            </a:pPr>
            <a:r>
              <a:rPr lang="en-US" sz="2500">
                <a:solidFill>
                  <a:srgbClr val="000000"/>
                </a:solidFill>
                <a:latin typeface="Arial"/>
                <a:ea typeface="Arial"/>
                <a:cs typeface="Arial"/>
                <a:sym typeface="Arial"/>
              </a:rPr>
              <a:t>However, while Ireland was officially neutral, the government did favour the Allies - Britain, France and the United States. This can be seen in the fact that:</a:t>
            </a:r>
          </a:p>
          <a:p>
            <a:pPr algn="l" marL="539754" indent="-269877" lvl="1">
              <a:lnSpc>
                <a:spcPts val="3500"/>
              </a:lnSpc>
              <a:buFont typeface="Arial"/>
              <a:buChar char="•"/>
            </a:pPr>
            <a:r>
              <a:rPr lang="en-US" sz="2500">
                <a:solidFill>
                  <a:srgbClr val="000000"/>
                </a:solidFill>
                <a:latin typeface="Arial"/>
                <a:ea typeface="Arial"/>
                <a:cs typeface="Arial"/>
                <a:sym typeface="Arial"/>
              </a:rPr>
              <a:t>Ireland allowed Allied planes to fly over Donegal from Northern Ireland.</a:t>
            </a:r>
          </a:p>
          <a:p>
            <a:pPr algn="l" marL="539754" indent="-269877" lvl="1">
              <a:lnSpc>
                <a:spcPts val="3500"/>
              </a:lnSpc>
              <a:buFont typeface="Arial"/>
              <a:buChar char="•"/>
            </a:pPr>
            <a:r>
              <a:rPr lang="en-US" sz="2500">
                <a:solidFill>
                  <a:srgbClr val="000000"/>
                </a:solidFill>
                <a:latin typeface="Arial"/>
                <a:ea typeface="Arial"/>
                <a:cs typeface="Arial"/>
                <a:sym typeface="Arial"/>
              </a:rPr>
              <a:t>Ireland passed on weather reports and intelligence on sightings of U-boats and German shipping in Irish waters to the Allies.</a:t>
            </a:r>
          </a:p>
          <a:p>
            <a:pPr algn="l" marL="539754" indent="-269877" lvl="1">
              <a:lnSpc>
                <a:spcPts val="3500"/>
              </a:lnSpc>
              <a:buFont typeface="Arial"/>
              <a:buChar char="•"/>
            </a:pPr>
            <a:r>
              <a:rPr lang="en-US" sz="2500">
                <a:solidFill>
                  <a:srgbClr val="000000"/>
                </a:solidFill>
                <a:latin typeface="Arial"/>
                <a:ea typeface="Arial"/>
                <a:cs typeface="Arial"/>
                <a:sym typeface="Arial"/>
              </a:rPr>
              <a:t>German airmen were imprisoned if caught, while British and Americans were allowed to 'escape' over the border.</a:t>
            </a:r>
          </a:p>
          <a:p>
            <a:pPr algn="l" marL="539754" indent="-269877" lvl="1">
              <a:lnSpc>
                <a:spcPts val="3500"/>
              </a:lnSpc>
              <a:buFont typeface="Arial"/>
              <a:buChar char="•"/>
            </a:pPr>
            <a:r>
              <a:rPr lang="en-US" sz="2500">
                <a:solidFill>
                  <a:srgbClr val="000000"/>
                </a:solidFill>
                <a:latin typeface="Arial"/>
                <a:ea typeface="Arial"/>
                <a:cs typeface="Arial"/>
                <a:sym typeface="Arial"/>
              </a:rPr>
              <a:t>Irish fire brigades went to Belfast to help with the aftermath of the Belfast Blitz.</a:t>
            </a:r>
          </a:p>
          <a:p>
            <a:pPr algn="l" marL="539754" indent="-269877" lvl="1">
              <a:lnSpc>
                <a:spcPts val="3500"/>
              </a:lnSpc>
              <a:buFont typeface="Arial"/>
              <a:buChar char="•"/>
            </a:pPr>
            <a:r>
              <a:rPr lang="en-US" sz="2500">
                <a:solidFill>
                  <a:srgbClr val="000000"/>
                </a:solidFill>
                <a:latin typeface="Arial"/>
                <a:ea typeface="Arial"/>
                <a:cs typeface="Arial"/>
                <a:sym typeface="Arial"/>
              </a:rPr>
              <a:t>Around 50,000 Irishmen joined the British army.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3467046" y="4760912"/>
            <a:ext cx="8349682"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Twenty-Five: World War II</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DAFpq34KLUs</dc:identifier>
  <dcterms:modified xsi:type="dcterms:W3CDTF">2011-08-01T06:04:30Z</dcterms:modified>
  <cp:revision>1</cp:revision>
  <dc:title>Ch. 25 - World War II</dc:title>
</cp:coreProperties>
</file>